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2"/>
  </p:notesMasterIdLst>
  <p:sldIdLst>
    <p:sldId id="256" r:id="rId2"/>
    <p:sldId id="437" r:id="rId3"/>
    <p:sldId id="438" r:id="rId4"/>
    <p:sldId id="447" r:id="rId5"/>
    <p:sldId id="439" r:id="rId6"/>
    <p:sldId id="393" r:id="rId7"/>
    <p:sldId id="394" r:id="rId8"/>
    <p:sldId id="395" r:id="rId9"/>
    <p:sldId id="396" r:id="rId10"/>
    <p:sldId id="380" r:id="rId11"/>
    <p:sldId id="372" r:id="rId12"/>
    <p:sldId id="371" r:id="rId13"/>
    <p:sldId id="402" r:id="rId14"/>
    <p:sldId id="403" r:id="rId15"/>
    <p:sldId id="441" r:id="rId16"/>
    <p:sldId id="404" r:id="rId17"/>
    <p:sldId id="440" r:id="rId18"/>
    <p:sldId id="373" r:id="rId19"/>
    <p:sldId id="397" r:id="rId20"/>
    <p:sldId id="405" r:id="rId21"/>
    <p:sldId id="398" r:id="rId22"/>
    <p:sldId id="399" r:id="rId23"/>
    <p:sldId id="468" r:id="rId24"/>
    <p:sldId id="400" r:id="rId25"/>
    <p:sldId id="359" r:id="rId26"/>
    <p:sldId id="377" r:id="rId27"/>
    <p:sldId id="357" r:id="rId28"/>
    <p:sldId id="356" r:id="rId29"/>
    <p:sldId id="445" r:id="rId30"/>
    <p:sldId id="361" r:id="rId31"/>
    <p:sldId id="442" r:id="rId32"/>
    <p:sldId id="443" r:id="rId33"/>
    <p:sldId id="444" r:id="rId34"/>
    <p:sldId id="365" r:id="rId35"/>
    <p:sldId id="446" r:id="rId36"/>
    <p:sldId id="376" r:id="rId37"/>
    <p:sldId id="368" r:id="rId38"/>
    <p:sldId id="379" r:id="rId39"/>
    <p:sldId id="369" r:id="rId40"/>
    <p:sldId id="312" r:id="rId41"/>
    <p:sldId id="311" r:id="rId42"/>
    <p:sldId id="321" r:id="rId43"/>
    <p:sldId id="448" r:id="rId44"/>
    <p:sldId id="408" r:id="rId45"/>
    <p:sldId id="407" r:id="rId46"/>
    <p:sldId id="409" r:id="rId47"/>
    <p:sldId id="328" r:id="rId48"/>
    <p:sldId id="350" r:id="rId49"/>
    <p:sldId id="378" r:id="rId50"/>
    <p:sldId id="410" r:id="rId51"/>
    <p:sldId id="318" r:id="rId52"/>
    <p:sldId id="388" r:id="rId53"/>
    <p:sldId id="390" r:id="rId54"/>
    <p:sldId id="330" r:id="rId55"/>
    <p:sldId id="331" r:id="rId56"/>
    <p:sldId id="426" r:id="rId57"/>
    <p:sldId id="466" r:id="rId58"/>
    <p:sldId id="381" r:id="rId59"/>
    <p:sldId id="383" r:id="rId60"/>
    <p:sldId id="332" r:id="rId61"/>
    <p:sldId id="423" r:id="rId62"/>
    <p:sldId id="425" r:id="rId63"/>
    <p:sldId id="391" r:id="rId64"/>
    <p:sldId id="392" r:id="rId65"/>
    <p:sldId id="427" r:id="rId66"/>
    <p:sldId id="428" r:id="rId67"/>
    <p:sldId id="429" r:id="rId68"/>
    <p:sldId id="430" r:id="rId69"/>
    <p:sldId id="341" r:id="rId70"/>
    <p:sldId id="342" r:id="rId71"/>
    <p:sldId id="343" r:id="rId72"/>
    <p:sldId id="344" r:id="rId73"/>
    <p:sldId id="345" r:id="rId74"/>
    <p:sldId id="346" r:id="rId75"/>
    <p:sldId id="431" r:id="rId76"/>
    <p:sldId id="463" r:id="rId77"/>
    <p:sldId id="413" r:id="rId78"/>
    <p:sldId id="449" r:id="rId79"/>
    <p:sldId id="450" r:id="rId80"/>
    <p:sldId id="452" r:id="rId81"/>
    <p:sldId id="453" r:id="rId82"/>
    <p:sldId id="454" r:id="rId83"/>
    <p:sldId id="414" r:id="rId84"/>
    <p:sldId id="417" r:id="rId85"/>
    <p:sldId id="415" r:id="rId86"/>
    <p:sldId id="418" r:id="rId87"/>
    <p:sldId id="419" r:id="rId88"/>
    <p:sldId id="432" r:id="rId89"/>
    <p:sldId id="433" r:id="rId90"/>
    <p:sldId id="421" r:id="rId91"/>
    <p:sldId id="455" r:id="rId92"/>
    <p:sldId id="456" r:id="rId93"/>
    <p:sldId id="457" r:id="rId94"/>
    <p:sldId id="458" r:id="rId95"/>
    <p:sldId id="464" r:id="rId96"/>
    <p:sldId id="465" r:id="rId97"/>
    <p:sldId id="459" r:id="rId98"/>
    <p:sldId id="460" r:id="rId99"/>
    <p:sldId id="461" r:id="rId100"/>
    <p:sldId id="462"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3958"/>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4"/>
    <p:restoredTop sz="94674"/>
  </p:normalViewPr>
  <p:slideViewPr>
    <p:cSldViewPr snapToGrid="0" snapToObjects="1">
      <p:cViewPr varScale="1">
        <p:scale>
          <a:sx n="90" d="100"/>
          <a:sy n="90" d="100"/>
        </p:scale>
        <p:origin x="208" y="9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6ED4BA-181D-3D4B-B4D7-7482AFCAC96B}" type="datetimeFigureOut">
              <a:rPr lang="en-US" smtClean="0"/>
              <a:t>4/8/21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0D2612-B74C-2649-8291-A1F805A3273F}" type="slidenum">
              <a:rPr lang="en-US" smtClean="0"/>
              <a:t>‹#›</a:t>
            </a:fld>
            <a:endParaRPr lang="en-US"/>
          </a:p>
        </p:txBody>
      </p:sp>
    </p:spTree>
    <p:extLst>
      <p:ext uri="{BB962C8B-B14F-4D97-AF65-F5344CB8AC3E}">
        <p14:creationId xmlns:p14="http://schemas.microsoft.com/office/powerpoint/2010/main" val="1342051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docs.mongodb.org/manual/reference/method/db.collection.save/#db.collection.save"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docs.mongodb.org/manual/reference/method/db.collection.save/#db.collection.save"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docs.mongodb.org/manual/reference/method/db.collection.save/#db.collection.save"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docs.mongodb.org/manual/reference/method/db.collection.save/#db.collection.save"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1"/>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p:spPr>
      </p:sp>
      <p:sp>
        <p:nvSpPr>
          <p:cNvPr id="36867"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latin typeface="Times New Roman" pitchFamily="18" charset="0"/>
            </a:endParaRPr>
          </a:p>
        </p:txBody>
      </p:sp>
    </p:spTree>
    <p:extLst>
      <p:ext uri="{BB962C8B-B14F-4D97-AF65-F5344CB8AC3E}">
        <p14:creationId xmlns:p14="http://schemas.microsoft.com/office/powerpoint/2010/main" val="707440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Rectangle 3"/>
          <p:cNvSpPr>
            <a:spLocks noGrp="1"/>
          </p:cNvSpPr>
          <p:nvPr>
            <p:ph type="body" idx="1"/>
          </p:nvPr>
        </p:nvSpPr>
        <p:spPr/>
        <p:txBody>
          <a:bodyPr/>
          <a:lstStyle/>
          <a:p>
            <a:endParaRPr lang="hu-HU" altLang="en-US" dirty="0"/>
          </a:p>
          <a:p>
            <a:endParaRPr lang="hu-HU" altLang="en-US" dirty="0">
              <a:latin typeface="Arial" pitchFamily="34" charset="0"/>
            </a:endParaRPr>
          </a:p>
        </p:txBody>
      </p:sp>
    </p:spTree>
    <p:extLst>
      <p:ext uri="{BB962C8B-B14F-4D97-AF65-F5344CB8AC3E}">
        <p14:creationId xmlns:p14="http://schemas.microsoft.com/office/powerpoint/2010/main" val="2808273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1"/>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p:spPr>
      </p:sp>
      <p:sp>
        <p:nvSpPr>
          <p:cNvPr id="47107"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latin typeface="Times New Roman" pitchFamily="18" charset="0"/>
            </a:endParaRPr>
          </a:p>
        </p:txBody>
      </p:sp>
    </p:spTree>
    <p:extLst>
      <p:ext uri="{BB962C8B-B14F-4D97-AF65-F5344CB8AC3E}">
        <p14:creationId xmlns:p14="http://schemas.microsoft.com/office/powerpoint/2010/main" val="3161888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1"/>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p:spPr>
      </p:sp>
      <p:sp>
        <p:nvSpPr>
          <p:cNvPr id="49155"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latin typeface="Times New Roman" pitchFamily="18" charset="0"/>
            </a:endParaRPr>
          </a:p>
        </p:txBody>
      </p:sp>
    </p:spTree>
    <p:extLst>
      <p:ext uri="{BB962C8B-B14F-4D97-AF65-F5344CB8AC3E}">
        <p14:creationId xmlns:p14="http://schemas.microsoft.com/office/powerpoint/2010/main" val="3974774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1"/>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p:spPr>
      </p:sp>
      <p:sp>
        <p:nvSpPr>
          <p:cNvPr id="38915"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latin typeface="Times New Roman" pitchFamily="18" charset="0"/>
            </a:endParaRPr>
          </a:p>
        </p:txBody>
      </p:sp>
    </p:spTree>
    <p:extLst>
      <p:ext uri="{BB962C8B-B14F-4D97-AF65-F5344CB8AC3E}">
        <p14:creationId xmlns:p14="http://schemas.microsoft.com/office/powerpoint/2010/main" val="3776267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1"/>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p:spPr>
      </p:sp>
      <p:sp>
        <p:nvSpPr>
          <p:cNvPr id="39939"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latin typeface="Times New Roman" pitchFamily="18" charset="0"/>
            </a:endParaRPr>
          </a:p>
        </p:txBody>
      </p:sp>
    </p:spTree>
    <p:extLst>
      <p:ext uri="{BB962C8B-B14F-4D97-AF65-F5344CB8AC3E}">
        <p14:creationId xmlns:p14="http://schemas.microsoft.com/office/powerpoint/2010/main" val="946462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p:cNvSpPr>
            <a:spLocks noGrp="1"/>
          </p:cNvSpPr>
          <p:nvPr>
            <p:ph type="body" idx="1"/>
          </p:nvPr>
        </p:nvSpPr>
        <p:spPr/>
        <p:txBody>
          <a:bodyPr/>
          <a:lstStyle/>
          <a:p>
            <a:r>
              <a:rPr lang="hu-HU" altLang="en-US" dirty="0">
                <a:latin typeface="Arial" pitchFamily="34" charset="0"/>
              </a:rPr>
              <a:t>Create</a:t>
            </a:r>
          </a:p>
          <a:p>
            <a:pPr lvl="1">
              <a:buFontTx/>
              <a:buChar char="•"/>
            </a:pPr>
            <a:r>
              <a:rPr lang="hu-HU" altLang="en-US" dirty="0">
                <a:latin typeface="Arial" pitchFamily="34" charset="0"/>
              </a:rPr>
              <a:t>The field name _id is reserved for use as a primary key; its value must be unique in the collection, is immutable, and may be of any type other than an array. </a:t>
            </a:r>
          </a:p>
          <a:p>
            <a:pPr lvl="1">
              <a:buFontTx/>
              <a:buChar char="•"/>
            </a:pPr>
            <a:r>
              <a:rPr lang="hu-HU" altLang="en-US" dirty="0">
                <a:latin typeface="Arial" pitchFamily="34" charset="0"/>
              </a:rPr>
              <a:t>The field names </a:t>
            </a:r>
            <a:r>
              <a:rPr lang="hu-HU" altLang="en-US" b="1" dirty="0">
                <a:latin typeface="Arial" pitchFamily="34" charset="0"/>
              </a:rPr>
              <a:t>cannot</a:t>
            </a:r>
            <a:r>
              <a:rPr lang="hu-HU" altLang="en-US" dirty="0">
                <a:latin typeface="Arial" pitchFamily="34" charset="0"/>
              </a:rPr>
              <a:t> start with the $ character. </a:t>
            </a:r>
          </a:p>
          <a:p>
            <a:pPr lvl="1">
              <a:buFontTx/>
              <a:buChar char="•"/>
            </a:pPr>
            <a:r>
              <a:rPr lang="hu-HU" altLang="en-US" dirty="0">
                <a:latin typeface="Arial" pitchFamily="34" charset="0"/>
              </a:rPr>
              <a:t>The field names </a:t>
            </a:r>
            <a:r>
              <a:rPr lang="hu-HU" altLang="en-US" b="1" dirty="0">
                <a:latin typeface="Arial" pitchFamily="34" charset="0"/>
              </a:rPr>
              <a:t>cannot</a:t>
            </a:r>
            <a:r>
              <a:rPr lang="hu-HU" altLang="en-US" dirty="0">
                <a:latin typeface="Arial" pitchFamily="34" charset="0"/>
              </a:rPr>
              <a:t> contain the . character. </a:t>
            </a:r>
          </a:p>
          <a:p>
            <a:r>
              <a:rPr lang="hu-HU" altLang="en-US" dirty="0">
                <a:latin typeface="Arial" pitchFamily="34" charset="0"/>
              </a:rPr>
              <a:t>   Create with save</a:t>
            </a:r>
          </a:p>
          <a:p>
            <a:pPr lvl="2">
              <a:buFontTx/>
              <a:buChar char="•"/>
            </a:pPr>
            <a:r>
              <a:rPr lang="hu-HU" altLang="en-US" dirty="0">
                <a:latin typeface="Arial" pitchFamily="34" charset="0"/>
              </a:rPr>
              <a:t>If the &lt;document&gt; argument does not contain the _id field or contains an _id field with a value not in the collection, the </a:t>
            </a:r>
            <a:r>
              <a:rPr lang="hu-HU" altLang="en-US" dirty="0">
                <a:latin typeface="Arial" pitchFamily="34" charset="0"/>
                <a:hlinkClick r:id="rId3" tooltip="db.collection.save"/>
              </a:rPr>
              <a:t>save()</a:t>
            </a:r>
            <a:r>
              <a:rPr lang="hu-HU" altLang="en-US" dirty="0">
                <a:latin typeface="Arial" pitchFamily="34" charset="0"/>
              </a:rPr>
              <a:t> method performs an insert of the document. </a:t>
            </a:r>
          </a:p>
          <a:p>
            <a:pPr lvl="2">
              <a:buFontTx/>
              <a:buChar char="•"/>
            </a:pPr>
            <a:r>
              <a:rPr lang="hu-HU" altLang="en-US" dirty="0">
                <a:latin typeface="Arial" pitchFamily="34" charset="0"/>
              </a:rPr>
              <a:t>Otherwise, the </a:t>
            </a:r>
            <a:r>
              <a:rPr lang="hu-HU" altLang="en-US" dirty="0">
                <a:latin typeface="Arial" pitchFamily="34" charset="0"/>
                <a:hlinkClick r:id="rId3" tooltip="db.collection.save"/>
              </a:rPr>
              <a:t>save()</a:t>
            </a:r>
            <a:r>
              <a:rPr lang="hu-HU" altLang="en-US" dirty="0">
                <a:latin typeface="Arial" pitchFamily="34" charset="0"/>
              </a:rPr>
              <a:t> method performs an update.</a:t>
            </a:r>
          </a:p>
        </p:txBody>
      </p:sp>
    </p:spTree>
    <p:extLst>
      <p:ext uri="{BB962C8B-B14F-4D97-AF65-F5344CB8AC3E}">
        <p14:creationId xmlns:p14="http://schemas.microsoft.com/office/powerpoint/2010/main" val="748210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p:cNvSpPr>
            <a:spLocks noGrp="1"/>
          </p:cNvSpPr>
          <p:nvPr>
            <p:ph type="body" idx="1"/>
          </p:nvPr>
        </p:nvSpPr>
        <p:spPr/>
        <p:txBody>
          <a:bodyPr/>
          <a:lstStyle/>
          <a:p>
            <a:r>
              <a:rPr lang="hu-HU" altLang="en-US" dirty="0">
                <a:latin typeface="Arial" pitchFamily="34" charset="0"/>
              </a:rPr>
              <a:t>Create</a:t>
            </a:r>
          </a:p>
          <a:p>
            <a:pPr lvl="1">
              <a:buFontTx/>
              <a:buChar char="•"/>
            </a:pPr>
            <a:r>
              <a:rPr lang="hu-HU" altLang="en-US" dirty="0">
                <a:latin typeface="Arial" pitchFamily="34" charset="0"/>
              </a:rPr>
              <a:t>The field name _id is reserved for use as a primary key; its value must be unique in the collection, is immutable, and may be of any type other than an array. </a:t>
            </a:r>
          </a:p>
          <a:p>
            <a:pPr lvl="1">
              <a:buFontTx/>
              <a:buChar char="•"/>
            </a:pPr>
            <a:r>
              <a:rPr lang="hu-HU" altLang="en-US" dirty="0">
                <a:latin typeface="Arial" pitchFamily="34" charset="0"/>
              </a:rPr>
              <a:t>The field names </a:t>
            </a:r>
            <a:r>
              <a:rPr lang="hu-HU" altLang="en-US" b="1" dirty="0">
                <a:latin typeface="Arial" pitchFamily="34" charset="0"/>
              </a:rPr>
              <a:t>cannot</a:t>
            </a:r>
            <a:r>
              <a:rPr lang="hu-HU" altLang="en-US" dirty="0">
                <a:latin typeface="Arial" pitchFamily="34" charset="0"/>
              </a:rPr>
              <a:t> start with the $ character. </a:t>
            </a:r>
          </a:p>
          <a:p>
            <a:pPr lvl="1">
              <a:buFontTx/>
              <a:buChar char="•"/>
            </a:pPr>
            <a:r>
              <a:rPr lang="hu-HU" altLang="en-US" dirty="0">
                <a:latin typeface="Arial" pitchFamily="34" charset="0"/>
              </a:rPr>
              <a:t>The field names </a:t>
            </a:r>
            <a:r>
              <a:rPr lang="hu-HU" altLang="en-US" b="1" dirty="0">
                <a:latin typeface="Arial" pitchFamily="34" charset="0"/>
              </a:rPr>
              <a:t>cannot</a:t>
            </a:r>
            <a:r>
              <a:rPr lang="hu-HU" altLang="en-US" dirty="0">
                <a:latin typeface="Arial" pitchFamily="34" charset="0"/>
              </a:rPr>
              <a:t> contain the . character. </a:t>
            </a:r>
          </a:p>
          <a:p>
            <a:r>
              <a:rPr lang="hu-HU" altLang="en-US" dirty="0">
                <a:latin typeface="Arial" pitchFamily="34" charset="0"/>
              </a:rPr>
              <a:t>   Create with save</a:t>
            </a:r>
          </a:p>
          <a:p>
            <a:pPr lvl="2">
              <a:buFontTx/>
              <a:buChar char="•"/>
            </a:pPr>
            <a:r>
              <a:rPr lang="hu-HU" altLang="en-US" dirty="0">
                <a:latin typeface="Arial" pitchFamily="34" charset="0"/>
              </a:rPr>
              <a:t>If the &lt;document&gt; argument does not contain the _id field or contains an _id field with a value not in the collection, the </a:t>
            </a:r>
            <a:r>
              <a:rPr lang="hu-HU" altLang="en-US" dirty="0">
                <a:latin typeface="Arial" pitchFamily="34" charset="0"/>
                <a:hlinkClick r:id="rId3" tooltip="db.collection.save"/>
              </a:rPr>
              <a:t>save()</a:t>
            </a:r>
            <a:r>
              <a:rPr lang="hu-HU" altLang="en-US" dirty="0">
                <a:latin typeface="Arial" pitchFamily="34" charset="0"/>
              </a:rPr>
              <a:t> method performs an insert of the document. </a:t>
            </a:r>
          </a:p>
          <a:p>
            <a:pPr lvl="2">
              <a:buFontTx/>
              <a:buChar char="•"/>
            </a:pPr>
            <a:r>
              <a:rPr lang="hu-HU" altLang="en-US" dirty="0">
                <a:latin typeface="Arial" pitchFamily="34" charset="0"/>
              </a:rPr>
              <a:t>Otherwise, the </a:t>
            </a:r>
            <a:r>
              <a:rPr lang="hu-HU" altLang="en-US" dirty="0">
                <a:latin typeface="Arial" pitchFamily="34" charset="0"/>
                <a:hlinkClick r:id="rId3" tooltip="db.collection.save"/>
              </a:rPr>
              <a:t>save()</a:t>
            </a:r>
            <a:r>
              <a:rPr lang="hu-HU" altLang="en-US" dirty="0">
                <a:latin typeface="Arial" pitchFamily="34" charset="0"/>
              </a:rPr>
              <a:t> method performs an update.</a:t>
            </a:r>
          </a:p>
        </p:txBody>
      </p:sp>
    </p:spTree>
    <p:extLst>
      <p:ext uri="{BB962C8B-B14F-4D97-AF65-F5344CB8AC3E}">
        <p14:creationId xmlns:p14="http://schemas.microsoft.com/office/powerpoint/2010/main" val="3535095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p:spPr>
      </p:sp>
      <p:sp>
        <p:nvSpPr>
          <p:cNvPr id="40963"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dirty="0">
              <a:latin typeface="Times New Roman" pitchFamily="18" charset="0"/>
            </a:endParaRPr>
          </a:p>
        </p:txBody>
      </p:sp>
    </p:spTree>
    <p:extLst>
      <p:ext uri="{BB962C8B-B14F-4D97-AF65-F5344CB8AC3E}">
        <p14:creationId xmlns:p14="http://schemas.microsoft.com/office/powerpoint/2010/main" val="2557917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p:cNvSpPr>
            <a:spLocks noGrp="1"/>
          </p:cNvSpPr>
          <p:nvPr>
            <p:ph type="body" idx="1"/>
          </p:nvPr>
        </p:nvSpPr>
        <p:spPr/>
        <p:txBody>
          <a:bodyPr/>
          <a:lstStyle/>
          <a:p>
            <a:r>
              <a:rPr lang="hu-HU" altLang="en-US" dirty="0">
                <a:latin typeface="Arial" pitchFamily="34" charset="0"/>
              </a:rPr>
              <a:t>Create</a:t>
            </a:r>
          </a:p>
          <a:p>
            <a:pPr lvl="1">
              <a:buFontTx/>
              <a:buChar char="•"/>
            </a:pPr>
            <a:r>
              <a:rPr lang="hu-HU" altLang="en-US" dirty="0">
                <a:latin typeface="Arial" pitchFamily="34" charset="0"/>
              </a:rPr>
              <a:t>The field name _id is reserved for use as a primary key; its value must be unique in the collection, is immutable, and may be of any type other than an array. </a:t>
            </a:r>
          </a:p>
          <a:p>
            <a:pPr lvl="1">
              <a:buFontTx/>
              <a:buChar char="•"/>
            </a:pPr>
            <a:r>
              <a:rPr lang="hu-HU" altLang="en-US" dirty="0">
                <a:latin typeface="Arial" pitchFamily="34" charset="0"/>
              </a:rPr>
              <a:t>The field names </a:t>
            </a:r>
            <a:r>
              <a:rPr lang="hu-HU" altLang="en-US" b="1" dirty="0">
                <a:latin typeface="Arial" pitchFamily="34" charset="0"/>
              </a:rPr>
              <a:t>cannot</a:t>
            </a:r>
            <a:r>
              <a:rPr lang="hu-HU" altLang="en-US" dirty="0">
                <a:latin typeface="Arial" pitchFamily="34" charset="0"/>
              </a:rPr>
              <a:t> start with the $ character. </a:t>
            </a:r>
          </a:p>
          <a:p>
            <a:pPr lvl="1">
              <a:buFontTx/>
              <a:buChar char="•"/>
            </a:pPr>
            <a:r>
              <a:rPr lang="hu-HU" altLang="en-US" dirty="0">
                <a:latin typeface="Arial" pitchFamily="34" charset="0"/>
              </a:rPr>
              <a:t>The field names </a:t>
            </a:r>
            <a:r>
              <a:rPr lang="hu-HU" altLang="en-US" b="1" dirty="0">
                <a:latin typeface="Arial" pitchFamily="34" charset="0"/>
              </a:rPr>
              <a:t>cannot</a:t>
            </a:r>
            <a:r>
              <a:rPr lang="hu-HU" altLang="en-US" dirty="0">
                <a:latin typeface="Arial" pitchFamily="34" charset="0"/>
              </a:rPr>
              <a:t> contain the . character. </a:t>
            </a:r>
          </a:p>
          <a:p>
            <a:r>
              <a:rPr lang="hu-HU" altLang="en-US" dirty="0">
                <a:latin typeface="Arial" pitchFamily="34" charset="0"/>
              </a:rPr>
              <a:t>   Create with save</a:t>
            </a:r>
          </a:p>
          <a:p>
            <a:pPr lvl="2">
              <a:buFontTx/>
              <a:buChar char="•"/>
            </a:pPr>
            <a:r>
              <a:rPr lang="hu-HU" altLang="en-US" dirty="0">
                <a:latin typeface="Arial" pitchFamily="34" charset="0"/>
              </a:rPr>
              <a:t>If the &lt;document&gt; argument does not contain the _id field or contains an _id field with a value not in the collection, the </a:t>
            </a:r>
            <a:r>
              <a:rPr lang="hu-HU" altLang="en-US" dirty="0">
                <a:latin typeface="Arial" pitchFamily="34" charset="0"/>
                <a:hlinkClick r:id="rId3" tooltip="db.collection.save"/>
              </a:rPr>
              <a:t>save()</a:t>
            </a:r>
            <a:r>
              <a:rPr lang="hu-HU" altLang="en-US" dirty="0">
                <a:latin typeface="Arial" pitchFamily="34" charset="0"/>
              </a:rPr>
              <a:t> method performs an insert of the document. </a:t>
            </a:r>
          </a:p>
          <a:p>
            <a:pPr lvl="2">
              <a:buFontTx/>
              <a:buChar char="•"/>
            </a:pPr>
            <a:r>
              <a:rPr lang="hu-HU" altLang="en-US" dirty="0">
                <a:latin typeface="Arial" pitchFamily="34" charset="0"/>
              </a:rPr>
              <a:t>Otherwise, the </a:t>
            </a:r>
            <a:r>
              <a:rPr lang="hu-HU" altLang="en-US" dirty="0">
                <a:latin typeface="Arial" pitchFamily="34" charset="0"/>
                <a:hlinkClick r:id="rId3" tooltip="db.collection.save"/>
              </a:rPr>
              <a:t>save()</a:t>
            </a:r>
            <a:r>
              <a:rPr lang="hu-HU" altLang="en-US" dirty="0">
                <a:latin typeface="Arial" pitchFamily="34" charset="0"/>
              </a:rPr>
              <a:t> method performs an update.</a:t>
            </a:r>
          </a:p>
        </p:txBody>
      </p:sp>
    </p:spTree>
    <p:extLst>
      <p:ext uri="{BB962C8B-B14F-4D97-AF65-F5344CB8AC3E}">
        <p14:creationId xmlns:p14="http://schemas.microsoft.com/office/powerpoint/2010/main" val="3537407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p:cNvSpPr>
            <a:spLocks noGrp="1"/>
          </p:cNvSpPr>
          <p:nvPr>
            <p:ph type="body" idx="1"/>
          </p:nvPr>
        </p:nvSpPr>
        <p:spPr/>
        <p:txBody>
          <a:bodyPr/>
          <a:lstStyle/>
          <a:p>
            <a:r>
              <a:rPr lang="hu-HU" altLang="en-US" dirty="0">
                <a:latin typeface="Arial" pitchFamily="34" charset="0"/>
              </a:rPr>
              <a:t>Create</a:t>
            </a:r>
          </a:p>
          <a:p>
            <a:pPr lvl="1">
              <a:buFontTx/>
              <a:buChar char="•"/>
            </a:pPr>
            <a:r>
              <a:rPr lang="hu-HU" altLang="en-US" dirty="0">
                <a:latin typeface="Arial" pitchFamily="34" charset="0"/>
              </a:rPr>
              <a:t>The field name _id is reserved for use as a primary key; its value must be unique in the collection, is immutable, and may be of any type other than an array. </a:t>
            </a:r>
          </a:p>
          <a:p>
            <a:pPr lvl="1">
              <a:buFontTx/>
              <a:buChar char="•"/>
            </a:pPr>
            <a:r>
              <a:rPr lang="hu-HU" altLang="en-US" dirty="0">
                <a:latin typeface="Arial" pitchFamily="34" charset="0"/>
              </a:rPr>
              <a:t>The field names </a:t>
            </a:r>
            <a:r>
              <a:rPr lang="hu-HU" altLang="en-US" b="1" dirty="0">
                <a:latin typeface="Arial" pitchFamily="34" charset="0"/>
              </a:rPr>
              <a:t>cannot</a:t>
            </a:r>
            <a:r>
              <a:rPr lang="hu-HU" altLang="en-US" dirty="0">
                <a:latin typeface="Arial" pitchFamily="34" charset="0"/>
              </a:rPr>
              <a:t> start with the $ character. </a:t>
            </a:r>
          </a:p>
          <a:p>
            <a:pPr lvl="1">
              <a:buFontTx/>
              <a:buChar char="•"/>
            </a:pPr>
            <a:r>
              <a:rPr lang="hu-HU" altLang="en-US" dirty="0">
                <a:latin typeface="Arial" pitchFamily="34" charset="0"/>
              </a:rPr>
              <a:t>The field names </a:t>
            </a:r>
            <a:r>
              <a:rPr lang="hu-HU" altLang="en-US" b="1" dirty="0">
                <a:latin typeface="Arial" pitchFamily="34" charset="0"/>
              </a:rPr>
              <a:t>cannot</a:t>
            </a:r>
            <a:r>
              <a:rPr lang="hu-HU" altLang="en-US" dirty="0">
                <a:latin typeface="Arial" pitchFamily="34" charset="0"/>
              </a:rPr>
              <a:t> contain the . character. </a:t>
            </a:r>
          </a:p>
          <a:p>
            <a:r>
              <a:rPr lang="hu-HU" altLang="en-US" dirty="0">
                <a:latin typeface="Arial" pitchFamily="34" charset="0"/>
              </a:rPr>
              <a:t>   Create with save</a:t>
            </a:r>
          </a:p>
          <a:p>
            <a:pPr lvl="2">
              <a:buFontTx/>
              <a:buChar char="•"/>
            </a:pPr>
            <a:r>
              <a:rPr lang="hu-HU" altLang="en-US" dirty="0">
                <a:latin typeface="Arial" pitchFamily="34" charset="0"/>
              </a:rPr>
              <a:t>If the &lt;document&gt; argument does not contain the _id field or contains an _id field with a value not in the collection, the </a:t>
            </a:r>
            <a:r>
              <a:rPr lang="hu-HU" altLang="en-US" dirty="0">
                <a:latin typeface="Arial" pitchFamily="34" charset="0"/>
                <a:hlinkClick r:id="rId3" tooltip="db.collection.save"/>
              </a:rPr>
              <a:t>save()</a:t>
            </a:r>
            <a:r>
              <a:rPr lang="hu-HU" altLang="en-US" dirty="0">
                <a:latin typeface="Arial" pitchFamily="34" charset="0"/>
              </a:rPr>
              <a:t> method performs an insert of the document. </a:t>
            </a:r>
          </a:p>
          <a:p>
            <a:pPr lvl="2">
              <a:buFontTx/>
              <a:buChar char="•"/>
            </a:pPr>
            <a:r>
              <a:rPr lang="hu-HU" altLang="en-US" dirty="0">
                <a:latin typeface="Arial" pitchFamily="34" charset="0"/>
              </a:rPr>
              <a:t>Otherwise, the </a:t>
            </a:r>
            <a:r>
              <a:rPr lang="hu-HU" altLang="en-US" dirty="0">
                <a:latin typeface="Arial" pitchFamily="34" charset="0"/>
                <a:hlinkClick r:id="rId3" tooltip="db.collection.save"/>
              </a:rPr>
              <a:t>save()</a:t>
            </a:r>
            <a:r>
              <a:rPr lang="hu-HU" altLang="en-US" dirty="0">
                <a:latin typeface="Arial" pitchFamily="34" charset="0"/>
              </a:rPr>
              <a:t> method performs an update.</a:t>
            </a:r>
          </a:p>
        </p:txBody>
      </p:sp>
    </p:spTree>
    <p:extLst>
      <p:ext uri="{BB962C8B-B14F-4D97-AF65-F5344CB8AC3E}">
        <p14:creationId xmlns:p14="http://schemas.microsoft.com/office/powerpoint/2010/main" val="1491462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1"/>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p:spPr>
      </p:sp>
      <p:sp>
        <p:nvSpPr>
          <p:cNvPr id="36867"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latin typeface="Times New Roman" pitchFamily="18" charset="0"/>
            </a:endParaRPr>
          </a:p>
        </p:txBody>
      </p:sp>
    </p:spTree>
    <p:extLst>
      <p:ext uri="{BB962C8B-B14F-4D97-AF65-F5344CB8AC3E}">
        <p14:creationId xmlns:p14="http://schemas.microsoft.com/office/powerpoint/2010/main" val="25148732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p:cNvSpPr>
            <a:spLocks noGrp="1"/>
          </p:cNvSpPr>
          <p:nvPr>
            <p:ph type="body" idx="1"/>
          </p:nvPr>
        </p:nvSpPr>
        <p:spPr/>
        <p:txBody>
          <a:bodyPr/>
          <a:lstStyle/>
          <a:p>
            <a:endParaRPr lang="hu-HU" altLang="en-US" dirty="0">
              <a:latin typeface="Arial" pitchFamily="34" charset="0"/>
            </a:endParaRPr>
          </a:p>
        </p:txBody>
      </p:sp>
    </p:spTree>
    <p:extLst>
      <p:ext uri="{BB962C8B-B14F-4D97-AF65-F5344CB8AC3E}">
        <p14:creationId xmlns:p14="http://schemas.microsoft.com/office/powerpoint/2010/main" val="2477493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4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5557516B-57CF-4781-BF06-1EB2F6934095}" type="slidenum">
              <a:rPr lang="en-US" altLang="en-US">
                <a:solidFill>
                  <a:srgbClr val="000000"/>
                </a:solidFill>
                <a:latin typeface="Arial" pitchFamily="34" charset="0"/>
              </a:rPr>
              <a:pPr>
                <a:spcBef>
                  <a:spcPct val="0"/>
                </a:spcBef>
              </a:pPr>
              <a:t>69</a:t>
            </a:fld>
            <a:endParaRPr lang="en-US" altLang="en-US">
              <a:solidFill>
                <a:srgbClr val="000000"/>
              </a:solidFill>
              <a:latin typeface="Arial" pitchFamily="34" charset="0"/>
            </a:endParaRPr>
          </a:p>
        </p:txBody>
      </p:sp>
    </p:spTree>
    <p:extLst>
      <p:ext uri="{BB962C8B-B14F-4D97-AF65-F5344CB8AC3E}">
        <p14:creationId xmlns:p14="http://schemas.microsoft.com/office/powerpoint/2010/main" val="3062948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148CF0F4-BFC4-406E-9C23-E067A86CA161}" type="slidenum">
              <a:rPr lang="en-US" altLang="en-US">
                <a:solidFill>
                  <a:srgbClr val="000000"/>
                </a:solidFill>
                <a:latin typeface="Arial" pitchFamily="34" charset="0"/>
              </a:rPr>
              <a:pPr>
                <a:spcBef>
                  <a:spcPct val="0"/>
                </a:spcBef>
              </a:pPr>
              <a:t>70</a:t>
            </a:fld>
            <a:endParaRPr lang="en-US" altLang="en-US">
              <a:solidFill>
                <a:srgbClr val="000000"/>
              </a:solidFill>
              <a:latin typeface="Arial" pitchFamily="34" charset="0"/>
            </a:endParaRPr>
          </a:p>
        </p:txBody>
      </p:sp>
    </p:spTree>
    <p:extLst>
      <p:ext uri="{BB962C8B-B14F-4D97-AF65-F5344CB8AC3E}">
        <p14:creationId xmlns:p14="http://schemas.microsoft.com/office/powerpoint/2010/main" val="467554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A11F9C1B-3922-4795-8F44-05620C10DA90}" type="slidenum">
              <a:rPr lang="en-US" altLang="en-US">
                <a:solidFill>
                  <a:srgbClr val="000000"/>
                </a:solidFill>
                <a:latin typeface="Arial" pitchFamily="34" charset="0"/>
              </a:rPr>
              <a:pPr>
                <a:spcBef>
                  <a:spcPct val="0"/>
                </a:spcBef>
              </a:pPr>
              <a:t>71</a:t>
            </a:fld>
            <a:endParaRPr lang="en-US" altLang="en-US">
              <a:solidFill>
                <a:srgbClr val="000000"/>
              </a:solidFill>
              <a:latin typeface="Arial" pitchFamily="34" charset="0"/>
            </a:endParaRPr>
          </a:p>
        </p:txBody>
      </p:sp>
    </p:spTree>
    <p:extLst>
      <p:ext uri="{BB962C8B-B14F-4D97-AF65-F5344CB8AC3E}">
        <p14:creationId xmlns:p14="http://schemas.microsoft.com/office/powerpoint/2010/main" val="2303161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FC98345C-455B-4069-AA12-A740E26587FE}" type="slidenum">
              <a:rPr lang="en-US" altLang="en-US">
                <a:solidFill>
                  <a:srgbClr val="000000"/>
                </a:solidFill>
                <a:latin typeface="Arial" pitchFamily="34" charset="0"/>
              </a:rPr>
              <a:pPr>
                <a:spcBef>
                  <a:spcPct val="0"/>
                </a:spcBef>
              </a:pPr>
              <a:t>72</a:t>
            </a:fld>
            <a:endParaRPr lang="en-US" altLang="en-US">
              <a:solidFill>
                <a:srgbClr val="000000"/>
              </a:solidFill>
              <a:latin typeface="Arial" pitchFamily="34" charset="0"/>
            </a:endParaRPr>
          </a:p>
        </p:txBody>
      </p:sp>
    </p:spTree>
    <p:extLst>
      <p:ext uri="{BB962C8B-B14F-4D97-AF65-F5344CB8AC3E}">
        <p14:creationId xmlns:p14="http://schemas.microsoft.com/office/powerpoint/2010/main" val="2802500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1090A872-A212-4E70-B410-271437E5F36D}" type="slidenum">
              <a:rPr lang="en-US" altLang="en-US">
                <a:solidFill>
                  <a:srgbClr val="000000"/>
                </a:solidFill>
                <a:latin typeface="Arial" pitchFamily="34" charset="0"/>
              </a:rPr>
              <a:pPr>
                <a:spcBef>
                  <a:spcPct val="0"/>
                </a:spcBef>
              </a:pPr>
              <a:t>73</a:t>
            </a:fld>
            <a:endParaRPr lang="en-US" altLang="en-US">
              <a:solidFill>
                <a:srgbClr val="000000"/>
              </a:solidFill>
              <a:latin typeface="Arial" pitchFamily="34" charset="0"/>
            </a:endParaRPr>
          </a:p>
        </p:txBody>
      </p:sp>
    </p:spTree>
    <p:extLst>
      <p:ext uri="{BB962C8B-B14F-4D97-AF65-F5344CB8AC3E}">
        <p14:creationId xmlns:p14="http://schemas.microsoft.com/office/powerpoint/2010/main" val="8411948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28E1FF1B-44D7-47F4-B581-ADE476AC2855}" type="slidenum">
              <a:rPr lang="en-US" altLang="en-US">
                <a:solidFill>
                  <a:srgbClr val="000000"/>
                </a:solidFill>
                <a:latin typeface="Arial" pitchFamily="34" charset="0"/>
              </a:rPr>
              <a:pPr>
                <a:spcBef>
                  <a:spcPct val="0"/>
                </a:spcBef>
              </a:pPr>
              <a:t>74</a:t>
            </a:fld>
            <a:endParaRPr lang="en-US" altLang="en-US">
              <a:solidFill>
                <a:srgbClr val="000000"/>
              </a:solidFill>
              <a:latin typeface="Arial" pitchFamily="34" charset="0"/>
            </a:endParaRPr>
          </a:p>
        </p:txBody>
      </p:sp>
    </p:spTree>
    <p:extLst>
      <p:ext uri="{BB962C8B-B14F-4D97-AF65-F5344CB8AC3E}">
        <p14:creationId xmlns:p14="http://schemas.microsoft.com/office/powerpoint/2010/main" val="3641370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1"/>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p:spPr>
      </p:sp>
      <p:sp>
        <p:nvSpPr>
          <p:cNvPr id="36867"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latin typeface="Times New Roman" pitchFamily="18" charset="0"/>
            </a:endParaRPr>
          </a:p>
        </p:txBody>
      </p:sp>
    </p:spTree>
    <p:extLst>
      <p:ext uri="{BB962C8B-B14F-4D97-AF65-F5344CB8AC3E}">
        <p14:creationId xmlns:p14="http://schemas.microsoft.com/office/powerpoint/2010/main" val="145481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1"/>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p:spPr>
      </p:sp>
      <p:sp>
        <p:nvSpPr>
          <p:cNvPr id="36867"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latin typeface="Times New Roman" pitchFamily="18" charset="0"/>
            </a:endParaRPr>
          </a:p>
        </p:txBody>
      </p:sp>
    </p:spTree>
    <p:extLst>
      <p:ext uri="{BB962C8B-B14F-4D97-AF65-F5344CB8AC3E}">
        <p14:creationId xmlns:p14="http://schemas.microsoft.com/office/powerpoint/2010/main" val="1235128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1"/>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p:spPr>
      </p:sp>
      <p:sp>
        <p:nvSpPr>
          <p:cNvPr id="36867"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latin typeface="Times New Roman" pitchFamily="18" charset="0"/>
            </a:endParaRPr>
          </a:p>
        </p:txBody>
      </p:sp>
    </p:spTree>
    <p:extLst>
      <p:ext uri="{BB962C8B-B14F-4D97-AF65-F5344CB8AC3E}">
        <p14:creationId xmlns:p14="http://schemas.microsoft.com/office/powerpoint/2010/main" val="686018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Rectangle 3"/>
          <p:cNvSpPr>
            <a:spLocks noGrp="1"/>
          </p:cNvSpPr>
          <p:nvPr>
            <p:ph type="body" idx="1"/>
          </p:nvPr>
        </p:nvSpPr>
        <p:spPr/>
        <p:txBody>
          <a:bodyPr/>
          <a:lstStyle/>
          <a:p>
            <a:endParaRPr lang="hu-HU" altLang="en-US" dirty="0">
              <a:latin typeface="Arial" pitchFamily="34" charset="0"/>
            </a:endParaRPr>
          </a:p>
        </p:txBody>
      </p:sp>
    </p:spTree>
    <p:extLst>
      <p:ext uri="{BB962C8B-B14F-4D97-AF65-F5344CB8AC3E}">
        <p14:creationId xmlns:p14="http://schemas.microsoft.com/office/powerpoint/2010/main" val="3047871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Rectangle 3"/>
          <p:cNvSpPr>
            <a:spLocks noGrp="1"/>
          </p:cNvSpPr>
          <p:nvPr>
            <p:ph type="body" idx="1"/>
          </p:nvPr>
        </p:nvSpPr>
        <p:spPr/>
        <p:txBody>
          <a:bodyPr/>
          <a:lstStyle/>
          <a:p>
            <a:r>
              <a:rPr lang="hu-HU" altLang="en-US">
                <a:latin typeface="Arial" pitchFamily="34" charset="0"/>
              </a:rPr>
              <a:t>Javascript</a:t>
            </a:r>
          </a:p>
        </p:txBody>
      </p:sp>
    </p:spTree>
    <p:extLst>
      <p:ext uri="{BB962C8B-B14F-4D97-AF65-F5344CB8AC3E}">
        <p14:creationId xmlns:p14="http://schemas.microsoft.com/office/powerpoint/2010/main" val="2012429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Rectangle 3"/>
          <p:cNvSpPr>
            <a:spLocks noGrp="1"/>
          </p:cNvSpPr>
          <p:nvPr>
            <p:ph type="body" idx="1"/>
          </p:nvPr>
        </p:nvSpPr>
        <p:spPr/>
        <p:txBody>
          <a:bodyPr/>
          <a:lstStyle/>
          <a:p>
            <a:endParaRPr lang="hu-HU" altLang="en-US" dirty="0">
              <a:latin typeface="Arial" pitchFamily="34" charset="0"/>
            </a:endParaRPr>
          </a:p>
        </p:txBody>
      </p:sp>
    </p:spTree>
    <p:extLst>
      <p:ext uri="{BB962C8B-B14F-4D97-AF65-F5344CB8AC3E}">
        <p14:creationId xmlns:p14="http://schemas.microsoft.com/office/powerpoint/2010/main" val="4164257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1"/>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p:spPr>
      </p:sp>
      <p:sp>
        <p:nvSpPr>
          <p:cNvPr id="35843"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latin typeface="Times New Roman" pitchFamily="18" charset="0"/>
            </a:endParaRPr>
          </a:p>
        </p:txBody>
      </p:sp>
    </p:spTree>
    <p:extLst>
      <p:ext uri="{BB962C8B-B14F-4D97-AF65-F5344CB8AC3E}">
        <p14:creationId xmlns:p14="http://schemas.microsoft.com/office/powerpoint/2010/main" val="1167022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D759-DC06-1446-A9C6-45C80C04FF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6BE66D-5D0E-7C4C-B391-2EE40EC84B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848ACA-F056-6747-B3C1-4604EF21A28D}"/>
              </a:ext>
            </a:extLst>
          </p:cNvPr>
          <p:cNvSpPr>
            <a:spLocks noGrp="1"/>
          </p:cNvSpPr>
          <p:nvPr>
            <p:ph type="dt" sz="half" idx="10"/>
          </p:nvPr>
        </p:nvSpPr>
        <p:spPr/>
        <p:txBody>
          <a:bodyPr/>
          <a:lstStyle/>
          <a:p>
            <a:fld id="{BD2D18A8-637D-E441-B367-1DD3FA95E8E2}" type="datetimeFigureOut">
              <a:rPr lang="en-US" smtClean="0"/>
              <a:t>4/8/21</a:t>
            </a:fld>
            <a:endParaRPr lang="en-US"/>
          </a:p>
        </p:txBody>
      </p:sp>
      <p:sp>
        <p:nvSpPr>
          <p:cNvPr id="5" name="Footer Placeholder 4">
            <a:extLst>
              <a:ext uri="{FF2B5EF4-FFF2-40B4-BE49-F238E27FC236}">
                <a16:creationId xmlns:a16="http://schemas.microsoft.com/office/drawing/2014/main" id="{66C97BAA-2A69-254B-8E27-543ADC9692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C2666E-953E-994A-9F85-5A0D43984221}"/>
              </a:ext>
            </a:extLst>
          </p:cNvPr>
          <p:cNvSpPr>
            <a:spLocks noGrp="1"/>
          </p:cNvSpPr>
          <p:nvPr>
            <p:ph type="sldNum" sz="quarter" idx="12"/>
          </p:nvPr>
        </p:nvSpPr>
        <p:spPr/>
        <p:txBody>
          <a:bodyPr/>
          <a:lstStyle/>
          <a:p>
            <a:fld id="{D2133758-5C82-9D4C-8FA0-BE7C2FEFA6B4}" type="slidenum">
              <a:rPr lang="en-US" smtClean="0"/>
              <a:t>‹#›</a:t>
            </a:fld>
            <a:endParaRPr lang="en-US"/>
          </a:p>
        </p:txBody>
      </p:sp>
    </p:spTree>
    <p:extLst>
      <p:ext uri="{BB962C8B-B14F-4D97-AF65-F5344CB8AC3E}">
        <p14:creationId xmlns:p14="http://schemas.microsoft.com/office/powerpoint/2010/main" val="2844458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A082D-8400-594C-883B-5FD1068F69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29C9C8-6900-484F-A767-C52FB06CE2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E24CB3-AB25-0D4F-A8EB-DB64F160E5D9}"/>
              </a:ext>
            </a:extLst>
          </p:cNvPr>
          <p:cNvSpPr>
            <a:spLocks noGrp="1"/>
          </p:cNvSpPr>
          <p:nvPr>
            <p:ph type="dt" sz="half" idx="10"/>
          </p:nvPr>
        </p:nvSpPr>
        <p:spPr/>
        <p:txBody>
          <a:bodyPr/>
          <a:lstStyle/>
          <a:p>
            <a:fld id="{BD2D18A8-637D-E441-B367-1DD3FA95E8E2}" type="datetimeFigureOut">
              <a:rPr lang="en-US" smtClean="0"/>
              <a:t>4/8/21</a:t>
            </a:fld>
            <a:endParaRPr lang="en-US"/>
          </a:p>
        </p:txBody>
      </p:sp>
      <p:sp>
        <p:nvSpPr>
          <p:cNvPr id="5" name="Footer Placeholder 4">
            <a:extLst>
              <a:ext uri="{FF2B5EF4-FFF2-40B4-BE49-F238E27FC236}">
                <a16:creationId xmlns:a16="http://schemas.microsoft.com/office/drawing/2014/main" id="{2C55A7CD-58D4-114B-AA3D-B17B9F42F9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FE6A58-2CDE-B24D-BB96-DC0EC20CEBB9}"/>
              </a:ext>
            </a:extLst>
          </p:cNvPr>
          <p:cNvSpPr>
            <a:spLocks noGrp="1"/>
          </p:cNvSpPr>
          <p:nvPr>
            <p:ph type="sldNum" sz="quarter" idx="12"/>
          </p:nvPr>
        </p:nvSpPr>
        <p:spPr/>
        <p:txBody>
          <a:bodyPr/>
          <a:lstStyle/>
          <a:p>
            <a:fld id="{D2133758-5C82-9D4C-8FA0-BE7C2FEFA6B4}" type="slidenum">
              <a:rPr lang="en-US" smtClean="0"/>
              <a:t>‹#›</a:t>
            </a:fld>
            <a:endParaRPr lang="en-US"/>
          </a:p>
        </p:txBody>
      </p:sp>
    </p:spTree>
    <p:extLst>
      <p:ext uri="{BB962C8B-B14F-4D97-AF65-F5344CB8AC3E}">
        <p14:creationId xmlns:p14="http://schemas.microsoft.com/office/powerpoint/2010/main" val="3881794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26A813-0DA3-1B4C-A5A1-73E0CA97F27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922D73-87B1-EF4B-8C68-03E4D9EF7C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6F376-69EB-9C4D-B07F-3E62AE64D315}"/>
              </a:ext>
            </a:extLst>
          </p:cNvPr>
          <p:cNvSpPr>
            <a:spLocks noGrp="1"/>
          </p:cNvSpPr>
          <p:nvPr>
            <p:ph type="dt" sz="half" idx="10"/>
          </p:nvPr>
        </p:nvSpPr>
        <p:spPr/>
        <p:txBody>
          <a:bodyPr/>
          <a:lstStyle/>
          <a:p>
            <a:fld id="{BD2D18A8-637D-E441-B367-1DD3FA95E8E2}" type="datetimeFigureOut">
              <a:rPr lang="en-US" smtClean="0"/>
              <a:t>4/8/21</a:t>
            </a:fld>
            <a:endParaRPr lang="en-US"/>
          </a:p>
        </p:txBody>
      </p:sp>
      <p:sp>
        <p:nvSpPr>
          <p:cNvPr id="5" name="Footer Placeholder 4">
            <a:extLst>
              <a:ext uri="{FF2B5EF4-FFF2-40B4-BE49-F238E27FC236}">
                <a16:creationId xmlns:a16="http://schemas.microsoft.com/office/drawing/2014/main" id="{04922610-BF9B-9049-9C89-EF3F858DCB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233425-A57A-9546-988B-F69711BE5D86}"/>
              </a:ext>
            </a:extLst>
          </p:cNvPr>
          <p:cNvSpPr>
            <a:spLocks noGrp="1"/>
          </p:cNvSpPr>
          <p:nvPr>
            <p:ph type="sldNum" sz="quarter" idx="12"/>
          </p:nvPr>
        </p:nvSpPr>
        <p:spPr/>
        <p:txBody>
          <a:bodyPr/>
          <a:lstStyle/>
          <a:p>
            <a:fld id="{D2133758-5C82-9D4C-8FA0-BE7C2FEFA6B4}" type="slidenum">
              <a:rPr lang="en-US" smtClean="0"/>
              <a:t>‹#›</a:t>
            </a:fld>
            <a:endParaRPr lang="en-US"/>
          </a:p>
        </p:txBody>
      </p:sp>
    </p:spTree>
    <p:extLst>
      <p:ext uri="{BB962C8B-B14F-4D97-AF65-F5344CB8AC3E}">
        <p14:creationId xmlns:p14="http://schemas.microsoft.com/office/powerpoint/2010/main" val="953881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D4C53-F298-F04B-9943-5659BEC9BC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BC6FDF-EE8C-0D4E-9DA2-DDEA7B636B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6C1A35-903B-4A4E-9195-5B1AA87EDC13}"/>
              </a:ext>
            </a:extLst>
          </p:cNvPr>
          <p:cNvSpPr>
            <a:spLocks noGrp="1"/>
          </p:cNvSpPr>
          <p:nvPr>
            <p:ph type="dt" sz="half" idx="10"/>
          </p:nvPr>
        </p:nvSpPr>
        <p:spPr/>
        <p:txBody>
          <a:bodyPr/>
          <a:lstStyle/>
          <a:p>
            <a:fld id="{BD2D18A8-637D-E441-B367-1DD3FA95E8E2}" type="datetimeFigureOut">
              <a:rPr lang="en-US" smtClean="0"/>
              <a:t>4/8/21</a:t>
            </a:fld>
            <a:endParaRPr lang="en-US"/>
          </a:p>
        </p:txBody>
      </p:sp>
      <p:sp>
        <p:nvSpPr>
          <p:cNvPr id="5" name="Footer Placeholder 4">
            <a:extLst>
              <a:ext uri="{FF2B5EF4-FFF2-40B4-BE49-F238E27FC236}">
                <a16:creationId xmlns:a16="http://schemas.microsoft.com/office/drawing/2014/main" id="{0C4268E0-63B1-794F-9B0A-3CF2F6EF88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82ABE7-38C6-344F-BCE1-B3CF89F44CBD}"/>
              </a:ext>
            </a:extLst>
          </p:cNvPr>
          <p:cNvSpPr>
            <a:spLocks noGrp="1"/>
          </p:cNvSpPr>
          <p:nvPr>
            <p:ph type="sldNum" sz="quarter" idx="12"/>
          </p:nvPr>
        </p:nvSpPr>
        <p:spPr/>
        <p:txBody>
          <a:bodyPr/>
          <a:lstStyle/>
          <a:p>
            <a:fld id="{D2133758-5C82-9D4C-8FA0-BE7C2FEFA6B4}" type="slidenum">
              <a:rPr lang="en-US" smtClean="0"/>
              <a:t>‹#›</a:t>
            </a:fld>
            <a:endParaRPr lang="en-US"/>
          </a:p>
        </p:txBody>
      </p:sp>
    </p:spTree>
    <p:extLst>
      <p:ext uri="{BB962C8B-B14F-4D97-AF65-F5344CB8AC3E}">
        <p14:creationId xmlns:p14="http://schemas.microsoft.com/office/powerpoint/2010/main" val="21994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FB2F-2EF9-7345-A1AC-B4A44ADE89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E7FDCD-C461-6F41-B87D-3DB1C0A305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592B45-01C2-E847-825F-5CCD346405F6}"/>
              </a:ext>
            </a:extLst>
          </p:cNvPr>
          <p:cNvSpPr>
            <a:spLocks noGrp="1"/>
          </p:cNvSpPr>
          <p:nvPr>
            <p:ph type="dt" sz="half" idx="10"/>
          </p:nvPr>
        </p:nvSpPr>
        <p:spPr/>
        <p:txBody>
          <a:bodyPr/>
          <a:lstStyle/>
          <a:p>
            <a:fld id="{BD2D18A8-637D-E441-B367-1DD3FA95E8E2}" type="datetimeFigureOut">
              <a:rPr lang="en-US" smtClean="0"/>
              <a:t>4/8/21</a:t>
            </a:fld>
            <a:endParaRPr lang="en-US"/>
          </a:p>
        </p:txBody>
      </p:sp>
      <p:sp>
        <p:nvSpPr>
          <p:cNvPr id="5" name="Footer Placeholder 4">
            <a:extLst>
              <a:ext uri="{FF2B5EF4-FFF2-40B4-BE49-F238E27FC236}">
                <a16:creationId xmlns:a16="http://schemas.microsoft.com/office/drawing/2014/main" id="{CFEAFAAB-9715-CE4C-A5D5-D9F0BB3F37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D039BD-7F37-4E41-BCAE-861F9A4E93FC}"/>
              </a:ext>
            </a:extLst>
          </p:cNvPr>
          <p:cNvSpPr>
            <a:spLocks noGrp="1"/>
          </p:cNvSpPr>
          <p:nvPr>
            <p:ph type="sldNum" sz="quarter" idx="12"/>
          </p:nvPr>
        </p:nvSpPr>
        <p:spPr/>
        <p:txBody>
          <a:bodyPr/>
          <a:lstStyle/>
          <a:p>
            <a:fld id="{D2133758-5C82-9D4C-8FA0-BE7C2FEFA6B4}" type="slidenum">
              <a:rPr lang="en-US" smtClean="0"/>
              <a:t>‹#›</a:t>
            </a:fld>
            <a:endParaRPr lang="en-US"/>
          </a:p>
        </p:txBody>
      </p:sp>
    </p:spTree>
    <p:extLst>
      <p:ext uri="{BB962C8B-B14F-4D97-AF65-F5344CB8AC3E}">
        <p14:creationId xmlns:p14="http://schemas.microsoft.com/office/powerpoint/2010/main" val="873550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EBB7F-34E9-1D4B-8BCB-43C8139153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CF5E4E-CB66-F84C-9317-A591FA565B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5938E4-4BC3-AD4D-B514-8727C1A5A3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464844-F868-344B-8D21-5BE5AC9CBBA2}"/>
              </a:ext>
            </a:extLst>
          </p:cNvPr>
          <p:cNvSpPr>
            <a:spLocks noGrp="1"/>
          </p:cNvSpPr>
          <p:nvPr>
            <p:ph type="dt" sz="half" idx="10"/>
          </p:nvPr>
        </p:nvSpPr>
        <p:spPr/>
        <p:txBody>
          <a:bodyPr/>
          <a:lstStyle/>
          <a:p>
            <a:fld id="{BD2D18A8-637D-E441-B367-1DD3FA95E8E2}" type="datetimeFigureOut">
              <a:rPr lang="en-US" smtClean="0"/>
              <a:t>4/8/21</a:t>
            </a:fld>
            <a:endParaRPr lang="en-US"/>
          </a:p>
        </p:txBody>
      </p:sp>
      <p:sp>
        <p:nvSpPr>
          <p:cNvPr id="6" name="Footer Placeholder 5">
            <a:extLst>
              <a:ext uri="{FF2B5EF4-FFF2-40B4-BE49-F238E27FC236}">
                <a16:creationId xmlns:a16="http://schemas.microsoft.com/office/drawing/2014/main" id="{3ED66BA5-BF7A-A14A-A89A-C6A76D5203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F3E8BC-79AC-5A40-A06D-2E249EAA8EBF}"/>
              </a:ext>
            </a:extLst>
          </p:cNvPr>
          <p:cNvSpPr>
            <a:spLocks noGrp="1"/>
          </p:cNvSpPr>
          <p:nvPr>
            <p:ph type="sldNum" sz="quarter" idx="12"/>
          </p:nvPr>
        </p:nvSpPr>
        <p:spPr/>
        <p:txBody>
          <a:bodyPr/>
          <a:lstStyle/>
          <a:p>
            <a:fld id="{D2133758-5C82-9D4C-8FA0-BE7C2FEFA6B4}" type="slidenum">
              <a:rPr lang="en-US" smtClean="0"/>
              <a:t>‹#›</a:t>
            </a:fld>
            <a:endParaRPr lang="en-US"/>
          </a:p>
        </p:txBody>
      </p:sp>
    </p:spTree>
    <p:extLst>
      <p:ext uri="{BB962C8B-B14F-4D97-AF65-F5344CB8AC3E}">
        <p14:creationId xmlns:p14="http://schemas.microsoft.com/office/powerpoint/2010/main" val="2815732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3BB29-600C-F745-90A4-C693E15FEF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E6B071-91E6-F242-B16A-7E0BB952D1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C56C0A-27B1-D64C-BCF5-1E6B30865F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25B23B-F280-9D40-8839-271FBED503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75C6D4-8E14-9045-8527-9B0043A23F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B6B0C7-3C3D-5F43-959D-A496FF36E56B}"/>
              </a:ext>
            </a:extLst>
          </p:cNvPr>
          <p:cNvSpPr>
            <a:spLocks noGrp="1"/>
          </p:cNvSpPr>
          <p:nvPr>
            <p:ph type="dt" sz="half" idx="10"/>
          </p:nvPr>
        </p:nvSpPr>
        <p:spPr/>
        <p:txBody>
          <a:bodyPr/>
          <a:lstStyle/>
          <a:p>
            <a:fld id="{BD2D18A8-637D-E441-B367-1DD3FA95E8E2}" type="datetimeFigureOut">
              <a:rPr lang="en-US" smtClean="0"/>
              <a:t>4/8/21</a:t>
            </a:fld>
            <a:endParaRPr lang="en-US"/>
          </a:p>
        </p:txBody>
      </p:sp>
      <p:sp>
        <p:nvSpPr>
          <p:cNvPr id="8" name="Footer Placeholder 7">
            <a:extLst>
              <a:ext uri="{FF2B5EF4-FFF2-40B4-BE49-F238E27FC236}">
                <a16:creationId xmlns:a16="http://schemas.microsoft.com/office/drawing/2014/main" id="{0D6B3D35-6751-CF4F-A786-CA641AC87A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D292DF-FB87-A84C-8088-B0BB5E47E4A8}"/>
              </a:ext>
            </a:extLst>
          </p:cNvPr>
          <p:cNvSpPr>
            <a:spLocks noGrp="1"/>
          </p:cNvSpPr>
          <p:nvPr>
            <p:ph type="sldNum" sz="quarter" idx="12"/>
          </p:nvPr>
        </p:nvSpPr>
        <p:spPr/>
        <p:txBody>
          <a:bodyPr/>
          <a:lstStyle/>
          <a:p>
            <a:fld id="{D2133758-5C82-9D4C-8FA0-BE7C2FEFA6B4}" type="slidenum">
              <a:rPr lang="en-US" smtClean="0"/>
              <a:t>‹#›</a:t>
            </a:fld>
            <a:endParaRPr lang="en-US"/>
          </a:p>
        </p:txBody>
      </p:sp>
    </p:spTree>
    <p:extLst>
      <p:ext uri="{BB962C8B-B14F-4D97-AF65-F5344CB8AC3E}">
        <p14:creationId xmlns:p14="http://schemas.microsoft.com/office/powerpoint/2010/main" val="2676470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475AA-686F-B946-AD88-D5A9CD0A87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E8B288-6717-D046-9806-18331ECCE2B3}"/>
              </a:ext>
            </a:extLst>
          </p:cNvPr>
          <p:cNvSpPr>
            <a:spLocks noGrp="1"/>
          </p:cNvSpPr>
          <p:nvPr>
            <p:ph type="dt" sz="half" idx="10"/>
          </p:nvPr>
        </p:nvSpPr>
        <p:spPr/>
        <p:txBody>
          <a:bodyPr/>
          <a:lstStyle/>
          <a:p>
            <a:fld id="{BD2D18A8-637D-E441-B367-1DD3FA95E8E2}" type="datetimeFigureOut">
              <a:rPr lang="en-US" smtClean="0"/>
              <a:t>4/8/21</a:t>
            </a:fld>
            <a:endParaRPr lang="en-US"/>
          </a:p>
        </p:txBody>
      </p:sp>
      <p:sp>
        <p:nvSpPr>
          <p:cNvPr id="4" name="Footer Placeholder 3">
            <a:extLst>
              <a:ext uri="{FF2B5EF4-FFF2-40B4-BE49-F238E27FC236}">
                <a16:creationId xmlns:a16="http://schemas.microsoft.com/office/drawing/2014/main" id="{F8766B29-D418-2E46-B2E5-998424B3D8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C7478E-6F2C-C543-BAFD-8C322AC25DA3}"/>
              </a:ext>
            </a:extLst>
          </p:cNvPr>
          <p:cNvSpPr>
            <a:spLocks noGrp="1"/>
          </p:cNvSpPr>
          <p:nvPr>
            <p:ph type="sldNum" sz="quarter" idx="12"/>
          </p:nvPr>
        </p:nvSpPr>
        <p:spPr/>
        <p:txBody>
          <a:bodyPr/>
          <a:lstStyle/>
          <a:p>
            <a:fld id="{D2133758-5C82-9D4C-8FA0-BE7C2FEFA6B4}" type="slidenum">
              <a:rPr lang="en-US" smtClean="0"/>
              <a:t>‹#›</a:t>
            </a:fld>
            <a:endParaRPr lang="en-US"/>
          </a:p>
        </p:txBody>
      </p:sp>
    </p:spTree>
    <p:extLst>
      <p:ext uri="{BB962C8B-B14F-4D97-AF65-F5344CB8AC3E}">
        <p14:creationId xmlns:p14="http://schemas.microsoft.com/office/powerpoint/2010/main" val="4134442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06E30D-706D-834F-B2CF-32BB428ECC7E}"/>
              </a:ext>
            </a:extLst>
          </p:cNvPr>
          <p:cNvSpPr>
            <a:spLocks noGrp="1"/>
          </p:cNvSpPr>
          <p:nvPr>
            <p:ph type="dt" sz="half" idx="10"/>
          </p:nvPr>
        </p:nvSpPr>
        <p:spPr/>
        <p:txBody>
          <a:bodyPr/>
          <a:lstStyle/>
          <a:p>
            <a:fld id="{BD2D18A8-637D-E441-B367-1DD3FA95E8E2}" type="datetimeFigureOut">
              <a:rPr lang="en-US" smtClean="0"/>
              <a:t>4/8/21</a:t>
            </a:fld>
            <a:endParaRPr lang="en-US"/>
          </a:p>
        </p:txBody>
      </p:sp>
      <p:sp>
        <p:nvSpPr>
          <p:cNvPr id="3" name="Footer Placeholder 2">
            <a:extLst>
              <a:ext uri="{FF2B5EF4-FFF2-40B4-BE49-F238E27FC236}">
                <a16:creationId xmlns:a16="http://schemas.microsoft.com/office/drawing/2014/main" id="{5FAF6D0E-294C-9C4F-837F-74B6A27E8B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1E7CAC-8BC8-024B-9C0F-2F16AF22C145}"/>
              </a:ext>
            </a:extLst>
          </p:cNvPr>
          <p:cNvSpPr>
            <a:spLocks noGrp="1"/>
          </p:cNvSpPr>
          <p:nvPr>
            <p:ph type="sldNum" sz="quarter" idx="12"/>
          </p:nvPr>
        </p:nvSpPr>
        <p:spPr/>
        <p:txBody>
          <a:bodyPr/>
          <a:lstStyle/>
          <a:p>
            <a:fld id="{D2133758-5C82-9D4C-8FA0-BE7C2FEFA6B4}" type="slidenum">
              <a:rPr lang="en-US" smtClean="0"/>
              <a:t>‹#›</a:t>
            </a:fld>
            <a:endParaRPr lang="en-US"/>
          </a:p>
        </p:txBody>
      </p:sp>
    </p:spTree>
    <p:extLst>
      <p:ext uri="{BB962C8B-B14F-4D97-AF65-F5344CB8AC3E}">
        <p14:creationId xmlns:p14="http://schemas.microsoft.com/office/powerpoint/2010/main" val="3574887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7AA3-0A95-2A45-9563-11DC83623F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965663-4C53-1C42-9B38-3A2E931E31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896502-462C-E843-9CE8-11C186AE3E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12418E-2799-304A-A44C-6C43025BDC1B}"/>
              </a:ext>
            </a:extLst>
          </p:cNvPr>
          <p:cNvSpPr>
            <a:spLocks noGrp="1"/>
          </p:cNvSpPr>
          <p:nvPr>
            <p:ph type="dt" sz="half" idx="10"/>
          </p:nvPr>
        </p:nvSpPr>
        <p:spPr/>
        <p:txBody>
          <a:bodyPr/>
          <a:lstStyle/>
          <a:p>
            <a:fld id="{BD2D18A8-637D-E441-B367-1DD3FA95E8E2}" type="datetimeFigureOut">
              <a:rPr lang="en-US" smtClean="0"/>
              <a:t>4/8/21</a:t>
            </a:fld>
            <a:endParaRPr lang="en-US"/>
          </a:p>
        </p:txBody>
      </p:sp>
      <p:sp>
        <p:nvSpPr>
          <p:cNvPr id="6" name="Footer Placeholder 5">
            <a:extLst>
              <a:ext uri="{FF2B5EF4-FFF2-40B4-BE49-F238E27FC236}">
                <a16:creationId xmlns:a16="http://schemas.microsoft.com/office/drawing/2014/main" id="{1AE8A40D-2343-8049-805F-02C54787E5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3C5BFB-932D-D041-9610-2985529783AF}"/>
              </a:ext>
            </a:extLst>
          </p:cNvPr>
          <p:cNvSpPr>
            <a:spLocks noGrp="1"/>
          </p:cNvSpPr>
          <p:nvPr>
            <p:ph type="sldNum" sz="quarter" idx="12"/>
          </p:nvPr>
        </p:nvSpPr>
        <p:spPr/>
        <p:txBody>
          <a:bodyPr/>
          <a:lstStyle/>
          <a:p>
            <a:fld id="{D2133758-5C82-9D4C-8FA0-BE7C2FEFA6B4}" type="slidenum">
              <a:rPr lang="en-US" smtClean="0"/>
              <a:t>‹#›</a:t>
            </a:fld>
            <a:endParaRPr lang="en-US"/>
          </a:p>
        </p:txBody>
      </p:sp>
    </p:spTree>
    <p:extLst>
      <p:ext uri="{BB962C8B-B14F-4D97-AF65-F5344CB8AC3E}">
        <p14:creationId xmlns:p14="http://schemas.microsoft.com/office/powerpoint/2010/main" val="2736558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30218-F6C1-A849-A324-9D3DF15727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6F8A6C-715F-7D4A-98FA-FF5D179456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4704359-4B7D-3949-8E5A-763913F0FE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D6D3F8-51FB-1E4C-A09D-80D839DFD5E1}"/>
              </a:ext>
            </a:extLst>
          </p:cNvPr>
          <p:cNvSpPr>
            <a:spLocks noGrp="1"/>
          </p:cNvSpPr>
          <p:nvPr>
            <p:ph type="dt" sz="half" idx="10"/>
          </p:nvPr>
        </p:nvSpPr>
        <p:spPr/>
        <p:txBody>
          <a:bodyPr/>
          <a:lstStyle/>
          <a:p>
            <a:fld id="{BD2D18A8-637D-E441-B367-1DD3FA95E8E2}" type="datetimeFigureOut">
              <a:rPr lang="en-US" smtClean="0"/>
              <a:t>4/8/21</a:t>
            </a:fld>
            <a:endParaRPr lang="en-US"/>
          </a:p>
        </p:txBody>
      </p:sp>
      <p:sp>
        <p:nvSpPr>
          <p:cNvPr id="6" name="Footer Placeholder 5">
            <a:extLst>
              <a:ext uri="{FF2B5EF4-FFF2-40B4-BE49-F238E27FC236}">
                <a16:creationId xmlns:a16="http://schemas.microsoft.com/office/drawing/2014/main" id="{F41425B1-3CFB-AF4E-B2D1-4E0F46B87B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5FB11B-A2EA-EF45-B654-5FF08B15EF07}"/>
              </a:ext>
            </a:extLst>
          </p:cNvPr>
          <p:cNvSpPr>
            <a:spLocks noGrp="1"/>
          </p:cNvSpPr>
          <p:nvPr>
            <p:ph type="sldNum" sz="quarter" idx="12"/>
          </p:nvPr>
        </p:nvSpPr>
        <p:spPr/>
        <p:txBody>
          <a:bodyPr/>
          <a:lstStyle/>
          <a:p>
            <a:fld id="{D2133758-5C82-9D4C-8FA0-BE7C2FEFA6B4}" type="slidenum">
              <a:rPr lang="en-US" smtClean="0"/>
              <a:t>‹#›</a:t>
            </a:fld>
            <a:endParaRPr lang="en-US"/>
          </a:p>
        </p:txBody>
      </p:sp>
    </p:spTree>
    <p:extLst>
      <p:ext uri="{BB962C8B-B14F-4D97-AF65-F5344CB8AC3E}">
        <p14:creationId xmlns:p14="http://schemas.microsoft.com/office/powerpoint/2010/main" val="35231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04B33F-DC7B-C44E-A297-37AA908852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28D9431-5726-8948-93A8-24A230D7BB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F39129-ECE6-6E45-929B-02DA6C4BC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2D18A8-637D-E441-B367-1DD3FA95E8E2}" type="datetimeFigureOut">
              <a:rPr lang="en-US" smtClean="0"/>
              <a:t>4/8/21</a:t>
            </a:fld>
            <a:endParaRPr lang="en-US"/>
          </a:p>
        </p:txBody>
      </p:sp>
      <p:sp>
        <p:nvSpPr>
          <p:cNvPr id="5" name="Footer Placeholder 4">
            <a:extLst>
              <a:ext uri="{FF2B5EF4-FFF2-40B4-BE49-F238E27FC236}">
                <a16:creationId xmlns:a16="http://schemas.microsoft.com/office/drawing/2014/main" id="{3DC0A386-FE52-E849-8D55-DF080F579F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F619A8-C597-9640-9A89-FF5B17F623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133758-5C82-9D4C-8FA0-BE7C2FEFA6B4}" type="slidenum">
              <a:rPr lang="en-US" smtClean="0"/>
              <a:t>‹#›</a:t>
            </a:fld>
            <a:endParaRPr lang="en-US"/>
          </a:p>
        </p:txBody>
      </p:sp>
    </p:spTree>
    <p:extLst>
      <p:ext uri="{BB962C8B-B14F-4D97-AF65-F5344CB8AC3E}">
        <p14:creationId xmlns:p14="http://schemas.microsoft.com/office/powerpoint/2010/main" val="2198181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Futura Medium" panose="020B0602020204020303" pitchFamily="34" charset="-79"/>
          <a:ea typeface="+mj-ea"/>
          <a:cs typeface="Futura Medium" panose="020B06020202040203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neo4j.com/download/"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scnsoft.com/blog/cassandra-vs-hbase"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neo4j.com/why-graph-database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2301A-838D-5348-A3E9-900A2062E387}"/>
              </a:ext>
            </a:extLst>
          </p:cNvPr>
          <p:cNvSpPr>
            <a:spLocks noGrp="1"/>
          </p:cNvSpPr>
          <p:nvPr>
            <p:ph type="ctrTitle"/>
          </p:nvPr>
        </p:nvSpPr>
        <p:spPr/>
        <p:txBody>
          <a:bodyPr/>
          <a:lstStyle/>
          <a:p>
            <a:r>
              <a:rPr lang="en-US" dirty="0"/>
              <a:t>Intro to NoSQL</a:t>
            </a:r>
            <a:endParaRPr lang="en-US" dirty="0">
              <a:latin typeface="Futura Medium" panose="020B0602020204020303" pitchFamily="34" charset="-79"/>
              <a:cs typeface="Futura Medium" panose="020B0602020204020303" pitchFamily="34" charset="-79"/>
            </a:endParaRPr>
          </a:p>
        </p:txBody>
      </p:sp>
      <p:sp>
        <p:nvSpPr>
          <p:cNvPr id="3" name="Subtitle 2">
            <a:extLst>
              <a:ext uri="{FF2B5EF4-FFF2-40B4-BE49-F238E27FC236}">
                <a16:creationId xmlns:a16="http://schemas.microsoft.com/office/drawing/2014/main" id="{84C4E11A-A170-4246-82DF-C62EC70E2844}"/>
              </a:ext>
            </a:extLst>
          </p:cNvPr>
          <p:cNvSpPr>
            <a:spLocks noGrp="1"/>
          </p:cNvSpPr>
          <p:nvPr>
            <p:ph type="subTitle" idx="1"/>
          </p:nvPr>
        </p:nvSpPr>
        <p:spPr/>
        <p:txBody>
          <a:bodyPr/>
          <a:lstStyle/>
          <a:p>
            <a:r>
              <a:rPr lang="en-US" dirty="0">
                <a:latin typeface="Garamond" panose="02020404030301010803" pitchFamily="18" charset="0"/>
              </a:rPr>
              <a:t>COMP / IT 420 </a:t>
            </a:r>
          </a:p>
          <a:p>
            <a:r>
              <a:rPr lang="en-US" dirty="0"/>
              <a:t>April 12</a:t>
            </a:r>
            <a:r>
              <a:rPr lang="en-US" baseline="30000" dirty="0"/>
              <a:t>th</a:t>
            </a:r>
            <a:r>
              <a:rPr lang="en-US" dirty="0"/>
              <a:t>, 2021</a:t>
            </a:r>
          </a:p>
        </p:txBody>
      </p:sp>
      <p:sp>
        <p:nvSpPr>
          <p:cNvPr id="5" name="Slide Number Placeholder 2">
            <a:extLst>
              <a:ext uri="{FF2B5EF4-FFF2-40B4-BE49-F238E27FC236}">
                <a16:creationId xmlns:a16="http://schemas.microsoft.com/office/drawing/2014/main" id="{8DB81C12-5AE8-3B46-9452-63513F0DE7F8}"/>
              </a:ext>
            </a:extLst>
          </p:cNvPr>
          <p:cNvSpPr>
            <a:spLocks noGrp="1"/>
          </p:cNvSpPr>
          <p:nvPr>
            <p:ph type="sldNum" sz="quarter" idx="12"/>
          </p:nvPr>
        </p:nvSpPr>
        <p:spPr>
          <a:xfrm>
            <a:off x="8174038" y="1588"/>
            <a:ext cx="762000" cy="366712"/>
          </a:xfrm>
        </p:spPr>
        <p:txBody>
          <a:bodyPr/>
          <a:lstStyle/>
          <a:p>
            <a:fld id="{AE398AB2-B483-7048-92A0-E73A23B9680C}" type="slidenum">
              <a:rPr lang="en-US" smtClean="0"/>
              <a:pPr/>
              <a:t>1</a:t>
            </a:fld>
            <a:endParaRPr lang="en-US"/>
          </a:p>
        </p:txBody>
      </p:sp>
    </p:spTree>
    <p:extLst>
      <p:ext uri="{BB962C8B-B14F-4D97-AF65-F5344CB8AC3E}">
        <p14:creationId xmlns:p14="http://schemas.microsoft.com/office/powerpoint/2010/main" val="1359600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B55EAD1-A86D-9D4A-BEA1-B2E4F0AA2B0F}" type="slidenum">
              <a:rPr lang="en-US" smtClean="0"/>
              <a:pPr/>
              <a:t>10</a:t>
            </a:fld>
            <a:endParaRPr lang="en-US"/>
          </a:p>
        </p:txBody>
      </p:sp>
      <p:pic>
        <p:nvPicPr>
          <p:cNvPr id="8" name="Content Placeholder 4"/>
          <p:cNvPicPr>
            <a:picLocks noGrp="1" noChangeAspect="1"/>
          </p:cNvPicPr>
          <p:nvPr>
            <p:ph idx="1"/>
          </p:nvPr>
        </p:nvPicPr>
        <p:blipFill rotWithShape="1">
          <a:blip r:embed="rId2"/>
          <a:srcRect l="333" t="2162" r="-835" b="-302"/>
          <a:stretch/>
        </p:blipFill>
        <p:spPr>
          <a:xfrm>
            <a:off x="2211421" y="365125"/>
            <a:ext cx="7769157" cy="5902348"/>
          </a:xfrm>
        </p:spPr>
      </p:pic>
    </p:spTree>
    <p:extLst>
      <p:ext uri="{BB962C8B-B14F-4D97-AF65-F5344CB8AC3E}">
        <p14:creationId xmlns:p14="http://schemas.microsoft.com/office/powerpoint/2010/main" val="11259673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4430-F4A1-DD4E-A7CD-5CF025FEF068}"/>
              </a:ext>
            </a:extLst>
          </p:cNvPr>
          <p:cNvSpPr>
            <a:spLocks noGrp="1"/>
          </p:cNvSpPr>
          <p:nvPr>
            <p:ph type="title"/>
          </p:nvPr>
        </p:nvSpPr>
        <p:spPr/>
        <p:txBody>
          <a:bodyPr/>
          <a:lstStyle/>
          <a:p>
            <a:r>
              <a:rPr lang="en-US" dirty="0">
                <a:latin typeface="Futura Medium" panose="020B0602020204020303" pitchFamily="34" charset="-79"/>
                <a:cs typeface="Futura Medium" panose="020B0602020204020303" pitchFamily="34" charset="-79"/>
              </a:rPr>
              <a:t>MapReduce</a:t>
            </a:r>
          </a:p>
        </p:txBody>
      </p:sp>
      <p:sp>
        <p:nvSpPr>
          <p:cNvPr id="3" name="Content Placeholder 2">
            <a:extLst>
              <a:ext uri="{FF2B5EF4-FFF2-40B4-BE49-F238E27FC236}">
                <a16:creationId xmlns:a16="http://schemas.microsoft.com/office/drawing/2014/main" id="{3332A576-5FDD-C744-AC99-20261D340246}"/>
              </a:ext>
            </a:extLst>
          </p:cNvPr>
          <p:cNvSpPr>
            <a:spLocks noGrp="1"/>
          </p:cNvSpPr>
          <p:nvPr>
            <p:ph idx="1"/>
          </p:nvPr>
        </p:nvSpPr>
        <p:spPr>
          <a:xfrm>
            <a:off x="1981200" y="1600200"/>
            <a:ext cx="8229600" cy="3962400"/>
          </a:xfrm>
        </p:spPr>
        <p:txBody>
          <a:bodyPr/>
          <a:lstStyle/>
          <a:p>
            <a:pPr marL="109537" indent="0">
              <a:buNone/>
            </a:pPr>
            <a:r>
              <a:rPr lang="en-US" sz="2000" dirty="0"/>
              <a:t>_id: </a:t>
            </a:r>
            <a:r>
              <a:rPr lang="en-US" sz="2000" dirty="0" err="1"/>
              <a:t>ObjectId</a:t>
            </a:r>
            <a:r>
              <a:rPr lang="en-US" sz="2000" dirty="0"/>
              <a:t>("52cdef7c4bab8bd675297d8a"), </a:t>
            </a:r>
          </a:p>
          <a:p>
            <a:pPr marL="109537" indent="0">
              <a:buNone/>
            </a:pPr>
            <a:r>
              <a:rPr lang="en-US" sz="2000" dirty="0"/>
              <a:t>name</a:t>
            </a:r>
            <a:r>
              <a:rPr lang="en-US" sz="2000" b="1" dirty="0"/>
              <a:t>:</a:t>
            </a:r>
            <a:r>
              <a:rPr lang="en-US" sz="2000" dirty="0"/>
              <a:t> "</a:t>
            </a:r>
            <a:r>
              <a:rPr lang="en-US" sz="2000" dirty="0" err="1"/>
              <a:t>Wetpaint</a:t>
            </a:r>
            <a:r>
              <a:rPr lang="en-US" sz="2000" dirty="0"/>
              <a:t>"</a:t>
            </a:r>
            <a:r>
              <a:rPr lang="en-US" sz="2000" b="1" dirty="0"/>
              <a:t>,</a:t>
            </a:r>
            <a:r>
              <a:rPr lang="en-US" sz="2000" dirty="0"/>
              <a:t> </a:t>
            </a:r>
          </a:p>
          <a:p>
            <a:pPr marL="109537" indent="0">
              <a:buNone/>
            </a:pPr>
            <a:r>
              <a:rPr lang="en-US" sz="2000" dirty="0" err="1"/>
              <a:t>tag_list</a:t>
            </a:r>
            <a:r>
              <a:rPr lang="en-US" sz="2000" b="1" dirty="0"/>
              <a:t>:</a:t>
            </a:r>
            <a:r>
              <a:rPr lang="en-US" sz="2000" dirty="0"/>
              <a:t> "wiki, </a:t>
            </a:r>
            <a:r>
              <a:rPr lang="en-US" sz="2000" dirty="0" err="1"/>
              <a:t>seattle</a:t>
            </a:r>
            <a:r>
              <a:rPr lang="en-US" sz="2000" dirty="0"/>
              <a:t>, </a:t>
            </a:r>
            <a:r>
              <a:rPr lang="en-US" sz="2000" dirty="0" err="1"/>
              <a:t>elowitz</a:t>
            </a:r>
            <a:r>
              <a:rPr lang="en-US" sz="2000" dirty="0"/>
              <a:t>, media-industry, media-platform, social-distribution-system”</a:t>
            </a:r>
          </a:p>
          <a:p>
            <a:pPr marL="109537" indent="0">
              <a:buNone/>
            </a:pPr>
            <a:endParaRPr lang="en-US" sz="2000" dirty="0">
              <a:latin typeface="Consolas" panose="020B0609020204030204" pitchFamily="49" charset="0"/>
              <a:cs typeface="Consolas" panose="020B0609020204030204" pitchFamily="49" charset="0"/>
            </a:endParaRPr>
          </a:p>
          <a:p>
            <a:pPr marL="109537" indent="0">
              <a:buNone/>
            </a:pPr>
            <a:r>
              <a:rPr lang="en-US" sz="2000" dirty="0">
                <a:latin typeface="Consolas" panose="020B0609020204030204" pitchFamily="49" charset="0"/>
                <a:cs typeface="Consolas" panose="020B0609020204030204" pitchFamily="49" charset="0"/>
              </a:rPr>
              <a:t>function </a:t>
            </a:r>
            <a:r>
              <a:rPr lang="en-US" sz="2000" dirty="0" err="1">
                <a:latin typeface="Consolas" panose="020B0609020204030204" pitchFamily="49" charset="0"/>
                <a:cs typeface="Consolas" panose="020B0609020204030204" pitchFamily="49" charset="0"/>
              </a:rPr>
              <a:t>reduceTags</a:t>
            </a:r>
            <a:r>
              <a:rPr lang="en-US" sz="2000" dirty="0">
                <a:latin typeface="Consolas" panose="020B0609020204030204" pitchFamily="49" charset="0"/>
                <a:cs typeface="Consolas" panose="020B0609020204030204" pitchFamily="49" charset="0"/>
              </a:rPr>
              <a:t>(key, values){</a:t>
            </a:r>
          </a:p>
          <a:p>
            <a:pPr marL="109537" indent="0">
              <a:buNone/>
            </a:pPr>
            <a:r>
              <a:rPr lang="en-US" sz="2000" dirty="0">
                <a:latin typeface="Consolas" panose="020B0609020204030204" pitchFamily="49" charset="0"/>
                <a:cs typeface="Consolas" panose="020B0609020204030204" pitchFamily="49" charset="0"/>
              </a:rPr>
              <a:t>	return </a:t>
            </a:r>
            <a:r>
              <a:rPr lang="en-US" sz="2000" dirty="0" err="1">
                <a:latin typeface="Consolas" panose="020B0609020204030204" pitchFamily="49" charset="0"/>
                <a:cs typeface="Consolas" panose="020B0609020204030204" pitchFamily="49" charset="0"/>
              </a:rPr>
              <a:t>Array.sum</a:t>
            </a:r>
            <a:r>
              <a:rPr lang="en-US" sz="2000" dirty="0">
                <a:latin typeface="Consolas" panose="020B0609020204030204" pitchFamily="49" charset="0"/>
                <a:cs typeface="Consolas" panose="020B0609020204030204" pitchFamily="49" charset="0"/>
              </a:rPr>
              <a:t>(values);</a:t>
            </a:r>
          </a:p>
          <a:p>
            <a:pPr marL="109537" indent="0">
              <a:buNone/>
            </a:pPr>
            <a:r>
              <a:rPr lang="en-US" sz="2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207B403C-F2A1-2344-A284-4CB193D2CBFF}"/>
              </a:ext>
            </a:extLst>
          </p:cNvPr>
          <p:cNvSpPr>
            <a:spLocks noGrp="1"/>
          </p:cNvSpPr>
          <p:nvPr>
            <p:ph type="sldNum" sz="quarter" idx="12"/>
          </p:nvPr>
        </p:nvSpPr>
        <p:spPr/>
        <p:txBody>
          <a:bodyPr/>
          <a:lstStyle/>
          <a:p>
            <a:fld id="{91E941FE-DB72-2149-A072-8CF4451EBF4A}" type="slidenum">
              <a:rPr lang="en-US" smtClean="0"/>
              <a:pPr/>
              <a:t>100</a:t>
            </a:fld>
            <a:endParaRPr lang="en-US"/>
          </a:p>
        </p:txBody>
      </p:sp>
    </p:spTree>
    <p:extLst>
      <p:ext uri="{BB962C8B-B14F-4D97-AF65-F5344CB8AC3E}">
        <p14:creationId xmlns:p14="http://schemas.microsoft.com/office/powerpoint/2010/main" val="3623028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Futura Medium" panose="020B0602020204020303" pitchFamily="34" charset="-79"/>
                <a:cs typeface="Futura Medium" panose="020B0602020204020303" pitchFamily="34" charset="-79"/>
              </a:rPr>
              <a:t>A Need for NoSQL</a:t>
            </a:r>
          </a:p>
        </p:txBody>
      </p:sp>
      <p:sp>
        <p:nvSpPr>
          <p:cNvPr id="3" name="Content Placeholder 2"/>
          <p:cNvSpPr>
            <a:spLocks noGrp="1"/>
          </p:cNvSpPr>
          <p:nvPr>
            <p:ph idx="1"/>
          </p:nvPr>
        </p:nvSpPr>
        <p:spPr/>
        <p:txBody>
          <a:bodyPr/>
          <a:lstStyle/>
          <a:p>
            <a:r>
              <a:rPr lang="en-US" altLang="en-US" dirty="0">
                <a:latin typeface="Garamond" panose="02020404030301010803" pitchFamily="18" charset="0"/>
              </a:rPr>
              <a:t>Explosion of social media (Facebook, Twitter, YouTube) with large data needs</a:t>
            </a:r>
          </a:p>
          <a:p>
            <a:r>
              <a:rPr lang="en-US" altLang="en-US" dirty="0">
                <a:latin typeface="Garamond" panose="02020404030301010803" pitchFamily="18" charset="0"/>
              </a:rPr>
              <a:t>Rise of cloud-based solutions such as Amazon S3 (simple storage solution)</a:t>
            </a:r>
          </a:p>
          <a:p>
            <a:r>
              <a:rPr lang="en-US" altLang="en-US" dirty="0">
                <a:latin typeface="Garamond" panose="02020404030301010803" pitchFamily="18" charset="0"/>
              </a:rPr>
              <a:t>Just like moving to dynamically-typed languages (Ruby/PHP), a shift to dynamically-typed data with frequent schema changes</a:t>
            </a:r>
          </a:p>
          <a:p>
            <a:r>
              <a:rPr lang="en-US" altLang="en-US" dirty="0">
                <a:latin typeface="Garamond" panose="02020404030301010803" pitchFamily="18" charset="0"/>
              </a:rPr>
              <a:t>Agile Development</a:t>
            </a:r>
          </a:p>
          <a:p>
            <a:r>
              <a:rPr lang="en-US" altLang="en-US" dirty="0">
                <a:latin typeface="Garamond" panose="02020404030301010803" pitchFamily="18" charset="0"/>
              </a:rPr>
              <a:t>Open-source community</a:t>
            </a:r>
          </a:p>
        </p:txBody>
      </p:sp>
      <p:sp>
        <p:nvSpPr>
          <p:cNvPr id="4" name="Slide Number Placeholder 3"/>
          <p:cNvSpPr>
            <a:spLocks noGrp="1"/>
          </p:cNvSpPr>
          <p:nvPr>
            <p:ph type="sldNum" sz="quarter" idx="12"/>
          </p:nvPr>
        </p:nvSpPr>
        <p:spPr/>
        <p:txBody>
          <a:bodyPr/>
          <a:lstStyle/>
          <a:p>
            <a:fld id="{91E941FE-DB72-2149-A072-8CF4451EBF4A}" type="slidenum">
              <a:rPr lang="en-US" smtClean="0"/>
              <a:pPr/>
              <a:t>11</a:t>
            </a:fld>
            <a:endParaRPr lang="en-US"/>
          </a:p>
        </p:txBody>
      </p:sp>
    </p:spTree>
    <p:extLst>
      <p:ext uri="{BB962C8B-B14F-4D97-AF65-F5344CB8AC3E}">
        <p14:creationId xmlns:p14="http://schemas.microsoft.com/office/powerpoint/2010/main" val="2541549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latin typeface="Futura Medium" panose="020B0602020204020303" pitchFamily="34" charset="-79"/>
                <a:cs typeface="Futura Medium" panose="020B0602020204020303" pitchFamily="34" charset="-79"/>
              </a:rPr>
              <a:t>ACID vs BASE</a:t>
            </a:r>
            <a:endParaRPr lang="hu-HU" altLang="en-US" dirty="0">
              <a:latin typeface="Futura Medium" panose="020B0602020204020303" pitchFamily="34" charset="-79"/>
              <a:cs typeface="Futura Medium" panose="020B0602020204020303" pitchFamily="34" charset="-79"/>
            </a:endParaRPr>
          </a:p>
        </p:txBody>
      </p:sp>
      <p:sp>
        <p:nvSpPr>
          <p:cNvPr id="3" name="Slide Number Placeholder 2"/>
          <p:cNvSpPr>
            <a:spLocks noGrp="1"/>
          </p:cNvSpPr>
          <p:nvPr>
            <p:ph type="sldNum" sz="quarter" idx="12"/>
          </p:nvPr>
        </p:nvSpPr>
        <p:spPr/>
        <p:txBody>
          <a:bodyPr/>
          <a:lstStyle/>
          <a:p>
            <a:fld id="{5B55EAD1-A86D-9D4A-BEA1-B2E4F0AA2B0F}" type="slidenum">
              <a:rPr lang="en-US" smtClean="0"/>
              <a:pPr/>
              <a:t>12</a:t>
            </a:fld>
            <a:endParaRPr lang="en-US"/>
          </a:p>
        </p:txBody>
      </p:sp>
      <p:sp>
        <p:nvSpPr>
          <p:cNvPr id="4" name="Content Placeholder 3">
            <a:extLst>
              <a:ext uri="{FF2B5EF4-FFF2-40B4-BE49-F238E27FC236}">
                <a16:creationId xmlns:a16="http://schemas.microsoft.com/office/drawing/2014/main" id="{7208D06F-F34A-1A4F-B6C3-78ADE33492D6}"/>
              </a:ext>
            </a:extLst>
          </p:cNvPr>
          <p:cNvSpPr>
            <a:spLocks noGrp="1"/>
          </p:cNvSpPr>
          <p:nvPr>
            <p:ph sz="half" idx="1"/>
          </p:nvPr>
        </p:nvSpPr>
        <p:spPr>
          <a:xfrm>
            <a:off x="1981200" y="1809073"/>
            <a:ext cx="7620000" cy="4525963"/>
          </a:xfrm>
        </p:spPr>
        <p:txBody>
          <a:bodyPr/>
          <a:lstStyle/>
          <a:p>
            <a:pPr marL="109537" indent="0">
              <a:buNone/>
            </a:pPr>
            <a:r>
              <a:rPr lang="en-US" sz="3200" b="1" dirty="0"/>
              <a:t>A</a:t>
            </a:r>
            <a:r>
              <a:rPr lang="en-US" sz="3200" dirty="0"/>
              <a:t>tomicity</a:t>
            </a:r>
          </a:p>
          <a:p>
            <a:pPr marL="109537" indent="0">
              <a:buNone/>
            </a:pPr>
            <a:r>
              <a:rPr lang="en-US" sz="3200" b="1" dirty="0"/>
              <a:t>			</a:t>
            </a:r>
            <a:r>
              <a:rPr lang="en-US" dirty="0"/>
              <a:t>non-divisible transactions</a:t>
            </a:r>
            <a:endParaRPr lang="en-US" b="1" dirty="0"/>
          </a:p>
          <a:p>
            <a:pPr marL="109537" indent="0">
              <a:buNone/>
            </a:pPr>
            <a:r>
              <a:rPr lang="en-US" sz="3200" b="1" dirty="0"/>
              <a:t>C</a:t>
            </a:r>
            <a:r>
              <a:rPr lang="en-US" sz="3200" dirty="0"/>
              <a:t>onsistency</a:t>
            </a:r>
          </a:p>
          <a:p>
            <a:pPr marL="109537" indent="0">
              <a:buNone/>
            </a:pPr>
            <a:r>
              <a:rPr lang="en-US" sz="3200" dirty="0"/>
              <a:t>			</a:t>
            </a:r>
            <a:r>
              <a:rPr lang="en-US" dirty="0"/>
              <a:t>consistent state after transaction</a:t>
            </a:r>
            <a:endParaRPr lang="en-US" sz="3200" dirty="0"/>
          </a:p>
          <a:p>
            <a:pPr marL="109537" indent="0">
              <a:buNone/>
            </a:pPr>
            <a:r>
              <a:rPr lang="en-US" sz="3200" b="1" dirty="0"/>
              <a:t>I</a:t>
            </a:r>
            <a:r>
              <a:rPr lang="en-US" sz="3200" dirty="0"/>
              <a:t>solation</a:t>
            </a:r>
          </a:p>
          <a:p>
            <a:pPr marL="109537" indent="0">
              <a:buNone/>
            </a:pPr>
            <a:r>
              <a:rPr lang="en-US" sz="3200" b="1" dirty="0"/>
              <a:t>			</a:t>
            </a:r>
            <a:r>
              <a:rPr lang="en-US" dirty="0"/>
              <a:t>invisible until complete</a:t>
            </a:r>
            <a:endParaRPr lang="en-US" sz="3200" b="1" dirty="0"/>
          </a:p>
          <a:p>
            <a:pPr marL="109537" indent="0">
              <a:buNone/>
            </a:pPr>
            <a:r>
              <a:rPr lang="en-US" sz="3200" b="1" dirty="0"/>
              <a:t>D</a:t>
            </a:r>
            <a:r>
              <a:rPr lang="en-US" sz="3200" dirty="0"/>
              <a:t>urability</a:t>
            </a:r>
          </a:p>
          <a:p>
            <a:pPr marL="109537" indent="0">
              <a:buNone/>
            </a:pPr>
            <a:r>
              <a:rPr lang="en-US" sz="3200" b="1" dirty="0"/>
              <a:t>			</a:t>
            </a:r>
            <a:r>
              <a:rPr lang="en-US" dirty="0"/>
              <a:t>persistent data storage</a:t>
            </a:r>
            <a:endParaRPr lang="en-US" sz="3200" b="1" dirty="0"/>
          </a:p>
        </p:txBody>
      </p:sp>
    </p:spTree>
    <p:extLst>
      <p:ext uri="{BB962C8B-B14F-4D97-AF65-F5344CB8AC3E}">
        <p14:creationId xmlns:p14="http://schemas.microsoft.com/office/powerpoint/2010/main" val="309616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latin typeface="Futura Medium" panose="020B0602020204020303" pitchFamily="34" charset="-79"/>
                <a:cs typeface="Futura Medium" panose="020B0602020204020303" pitchFamily="34" charset="-79"/>
              </a:rPr>
              <a:t>ACID vs BASE</a:t>
            </a:r>
            <a:endParaRPr lang="hu-HU" altLang="en-US" dirty="0">
              <a:latin typeface="Futura Medium" panose="020B0602020204020303" pitchFamily="34" charset="-79"/>
              <a:cs typeface="Futura Medium" panose="020B0602020204020303" pitchFamily="34" charset="-79"/>
            </a:endParaRPr>
          </a:p>
        </p:txBody>
      </p:sp>
      <p:sp>
        <p:nvSpPr>
          <p:cNvPr id="3" name="Slide Number Placeholder 2"/>
          <p:cNvSpPr>
            <a:spLocks noGrp="1"/>
          </p:cNvSpPr>
          <p:nvPr>
            <p:ph type="sldNum" sz="quarter" idx="12"/>
          </p:nvPr>
        </p:nvSpPr>
        <p:spPr/>
        <p:txBody>
          <a:bodyPr/>
          <a:lstStyle/>
          <a:p>
            <a:fld id="{5B55EAD1-A86D-9D4A-BEA1-B2E4F0AA2B0F}" type="slidenum">
              <a:rPr lang="en-US" smtClean="0"/>
              <a:pPr/>
              <a:t>13</a:t>
            </a:fld>
            <a:endParaRPr lang="en-US"/>
          </a:p>
        </p:txBody>
      </p:sp>
      <p:sp>
        <p:nvSpPr>
          <p:cNvPr id="4" name="Content Placeholder 3">
            <a:extLst>
              <a:ext uri="{FF2B5EF4-FFF2-40B4-BE49-F238E27FC236}">
                <a16:creationId xmlns:a16="http://schemas.microsoft.com/office/drawing/2014/main" id="{7208D06F-F34A-1A4F-B6C3-78ADE33492D6}"/>
              </a:ext>
            </a:extLst>
          </p:cNvPr>
          <p:cNvSpPr>
            <a:spLocks noGrp="1"/>
          </p:cNvSpPr>
          <p:nvPr>
            <p:ph sz="half" idx="1"/>
          </p:nvPr>
        </p:nvSpPr>
        <p:spPr>
          <a:xfrm>
            <a:off x="1981200" y="1809073"/>
            <a:ext cx="7620000" cy="4525963"/>
          </a:xfrm>
        </p:spPr>
        <p:txBody>
          <a:bodyPr/>
          <a:lstStyle/>
          <a:p>
            <a:pPr marL="109537" indent="0">
              <a:buNone/>
            </a:pPr>
            <a:r>
              <a:rPr lang="en-US" sz="3200" b="1" dirty="0"/>
              <a:t>B</a:t>
            </a:r>
            <a:r>
              <a:rPr lang="en-US" sz="3200" dirty="0"/>
              <a:t>asically </a:t>
            </a:r>
            <a:r>
              <a:rPr lang="en-US" sz="3200" b="1" dirty="0"/>
              <a:t>A</a:t>
            </a:r>
            <a:r>
              <a:rPr lang="en-US" sz="3200" dirty="0"/>
              <a:t>vailable</a:t>
            </a:r>
          </a:p>
          <a:p>
            <a:pPr marL="109537" indent="0">
              <a:buNone/>
            </a:pPr>
            <a:r>
              <a:rPr lang="en-US" sz="3200" b="1" dirty="0"/>
              <a:t>				</a:t>
            </a:r>
            <a:r>
              <a:rPr lang="en-US" dirty="0"/>
              <a:t>partial failure allowed</a:t>
            </a:r>
            <a:endParaRPr lang="en-US" b="1" dirty="0"/>
          </a:p>
          <a:p>
            <a:pPr marL="109537" indent="0">
              <a:buNone/>
            </a:pPr>
            <a:r>
              <a:rPr lang="en-US" sz="3200" b="1" dirty="0"/>
              <a:t>S</a:t>
            </a:r>
            <a:r>
              <a:rPr lang="en-US" sz="3200" dirty="0"/>
              <a:t>oft State</a:t>
            </a:r>
            <a:endParaRPr lang="en-US" sz="3200" b="1" dirty="0"/>
          </a:p>
          <a:p>
            <a:pPr marL="109537" indent="0">
              <a:buNone/>
            </a:pPr>
            <a:r>
              <a:rPr lang="en-US" sz="3200" dirty="0"/>
              <a:t>				</a:t>
            </a:r>
            <a:r>
              <a:rPr lang="en-US" dirty="0"/>
              <a:t>overwrite and expiration</a:t>
            </a:r>
          </a:p>
          <a:p>
            <a:pPr marL="109537" indent="0">
              <a:buNone/>
            </a:pPr>
            <a:r>
              <a:rPr lang="en-US" sz="3200" b="1" dirty="0"/>
              <a:t>E</a:t>
            </a:r>
            <a:r>
              <a:rPr lang="en-US" sz="3200" dirty="0"/>
              <a:t>ventually Consistent</a:t>
            </a:r>
          </a:p>
          <a:p>
            <a:pPr marL="109537" indent="0">
              <a:buNone/>
            </a:pPr>
            <a:r>
              <a:rPr lang="en-US" sz="3200" b="1" dirty="0"/>
              <a:t>				</a:t>
            </a:r>
            <a:r>
              <a:rPr lang="en-US" dirty="0"/>
              <a:t>may not update at once</a:t>
            </a:r>
            <a:endParaRPr lang="en-US" sz="3200" b="1" dirty="0"/>
          </a:p>
        </p:txBody>
      </p:sp>
    </p:spTree>
    <p:extLst>
      <p:ext uri="{BB962C8B-B14F-4D97-AF65-F5344CB8AC3E}">
        <p14:creationId xmlns:p14="http://schemas.microsoft.com/office/powerpoint/2010/main" val="3231390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latin typeface="Futura Medium" panose="020B0602020204020303" pitchFamily="34" charset="-79"/>
                <a:cs typeface="Futura Medium" panose="020B0602020204020303" pitchFamily="34" charset="-79"/>
              </a:rPr>
              <a:t>CAP Theorem</a:t>
            </a:r>
            <a:endParaRPr lang="hu-HU" altLang="en-US" dirty="0">
              <a:latin typeface="Futura Medium" panose="020B0602020204020303" pitchFamily="34" charset="-79"/>
              <a:cs typeface="Futura Medium" panose="020B0602020204020303" pitchFamily="34" charset="-79"/>
            </a:endParaRPr>
          </a:p>
        </p:txBody>
      </p:sp>
      <p:sp>
        <p:nvSpPr>
          <p:cNvPr id="3" name="Slide Number Placeholder 2"/>
          <p:cNvSpPr>
            <a:spLocks noGrp="1"/>
          </p:cNvSpPr>
          <p:nvPr>
            <p:ph type="sldNum" sz="quarter" idx="12"/>
          </p:nvPr>
        </p:nvSpPr>
        <p:spPr/>
        <p:txBody>
          <a:bodyPr/>
          <a:lstStyle/>
          <a:p>
            <a:fld id="{5B55EAD1-A86D-9D4A-BEA1-B2E4F0AA2B0F}" type="slidenum">
              <a:rPr lang="en-US" smtClean="0"/>
              <a:pPr/>
              <a:t>14</a:t>
            </a:fld>
            <a:endParaRPr lang="en-US"/>
          </a:p>
        </p:txBody>
      </p:sp>
      <p:sp>
        <p:nvSpPr>
          <p:cNvPr id="4" name="Content Placeholder 3">
            <a:extLst>
              <a:ext uri="{FF2B5EF4-FFF2-40B4-BE49-F238E27FC236}">
                <a16:creationId xmlns:a16="http://schemas.microsoft.com/office/drawing/2014/main" id="{7208D06F-F34A-1A4F-B6C3-78ADE33492D6}"/>
              </a:ext>
            </a:extLst>
          </p:cNvPr>
          <p:cNvSpPr>
            <a:spLocks noGrp="1"/>
          </p:cNvSpPr>
          <p:nvPr>
            <p:ph sz="half" idx="1"/>
          </p:nvPr>
        </p:nvSpPr>
        <p:spPr>
          <a:xfrm>
            <a:off x="1981200" y="1809073"/>
            <a:ext cx="8305800" cy="4525963"/>
          </a:xfrm>
        </p:spPr>
        <p:txBody>
          <a:bodyPr/>
          <a:lstStyle/>
          <a:p>
            <a:pPr marL="109537" indent="0">
              <a:buNone/>
            </a:pPr>
            <a:r>
              <a:rPr lang="en-US" sz="3200" b="1" dirty="0"/>
              <a:t>Consistency</a:t>
            </a:r>
            <a:endParaRPr lang="en-US" sz="3200" dirty="0"/>
          </a:p>
          <a:p>
            <a:pPr marL="109537" indent="0">
              <a:buNone/>
            </a:pPr>
            <a:r>
              <a:rPr lang="en-US" sz="3200" b="1" dirty="0"/>
              <a:t>		</a:t>
            </a:r>
            <a:r>
              <a:rPr lang="en-US" dirty="0"/>
              <a:t>every read returns most recent write </a:t>
            </a:r>
            <a:endParaRPr lang="en-US" b="1" dirty="0"/>
          </a:p>
          <a:p>
            <a:pPr marL="109537" indent="0">
              <a:buNone/>
            </a:pPr>
            <a:r>
              <a:rPr lang="en-US" sz="3200" b="1" dirty="0"/>
              <a:t>Availability</a:t>
            </a:r>
          </a:p>
          <a:p>
            <a:pPr marL="109537" indent="0">
              <a:buNone/>
            </a:pPr>
            <a:r>
              <a:rPr lang="en-US" sz="3200" dirty="0"/>
              <a:t>		a</a:t>
            </a:r>
            <a:r>
              <a:rPr lang="en-US" dirty="0"/>
              <a:t>lways respond, maybe without current data</a:t>
            </a:r>
          </a:p>
          <a:p>
            <a:pPr marL="109537" indent="0">
              <a:buNone/>
            </a:pPr>
            <a:r>
              <a:rPr lang="en-US" sz="3200" b="1" dirty="0"/>
              <a:t>Partition Tolerance</a:t>
            </a:r>
          </a:p>
          <a:p>
            <a:pPr marL="109537" indent="0">
              <a:buNone/>
            </a:pPr>
            <a:r>
              <a:rPr lang="en-US" sz="3200" b="1" dirty="0"/>
              <a:t>		</a:t>
            </a:r>
            <a:r>
              <a:rPr lang="en-US" dirty="0"/>
              <a:t>operate through failures</a:t>
            </a:r>
            <a:endParaRPr lang="en-US" sz="3200" b="1" dirty="0"/>
          </a:p>
        </p:txBody>
      </p:sp>
    </p:spTree>
    <p:extLst>
      <p:ext uri="{BB962C8B-B14F-4D97-AF65-F5344CB8AC3E}">
        <p14:creationId xmlns:p14="http://schemas.microsoft.com/office/powerpoint/2010/main" val="1548076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latin typeface="Futura Medium" panose="020B0602020204020303" pitchFamily="34" charset="-79"/>
                <a:cs typeface="Futura Medium" panose="020B0602020204020303" pitchFamily="34" charset="-79"/>
              </a:rPr>
              <a:t>Partition Tolerance</a:t>
            </a:r>
            <a:endParaRPr lang="hu-HU" altLang="en-US" dirty="0">
              <a:latin typeface="Futura Medium" panose="020B0602020204020303" pitchFamily="34" charset="-79"/>
              <a:cs typeface="Futura Medium" panose="020B0602020204020303" pitchFamily="34" charset="-79"/>
            </a:endParaRPr>
          </a:p>
        </p:txBody>
      </p:sp>
      <p:sp>
        <p:nvSpPr>
          <p:cNvPr id="3" name="Slide Number Placeholder 2"/>
          <p:cNvSpPr>
            <a:spLocks noGrp="1"/>
          </p:cNvSpPr>
          <p:nvPr>
            <p:ph type="sldNum" sz="quarter" idx="12"/>
          </p:nvPr>
        </p:nvSpPr>
        <p:spPr/>
        <p:txBody>
          <a:bodyPr/>
          <a:lstStyle/>
          <a:p>
            <a:fld id="{5B55EAD1-A86D-9D4A-BEA1-B2E4F0AA2B0F}" type="slidenum">
              <a:rPr lang="en-US" smtClean="0"/>
              <a:pPr/>
              <a:t>15</a:t>
            </a:fld>
            <a:endParaRPr lang="en-US"/>
          </a:p>
        </p:txBody>
      </p:sp>
      <p:pic>
        <p:nvPicPr>
          <p:cNvPr id="2050" name="Picture 2">
            <a:extLst>
              <a:ext uri="{FF2B5EF4-FFF2-40B4-BE49-F238E27FC236}">
                <a16:creationId xmlns:a16="http://schemas.microsoft.com/office/drawing/2014/main" id="{864B7B62-A8E3-4743-9661-8F9EA22BF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47019"/>
            <a:ext cx="4635500" cy="4953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6BD5FB9-8137-1946-9577-347C45DF8C42}"/>
              </a:ext>
            </a:extLst>
          </p:cNvPr>
          <p:cNvSpPr txBox="1"/>
          <p:nvPr/>
        </p:nvSpPr>
        <p:spPr>
          <a:xfrm>
            <a:off x="531976" y="2521059"/>
            <a:ext cx="5564024" cy="2246769"/>
          </a:xfrm>
          <a:prstGeom prst="rect">
            <a:avLst/>
          </a:prstGeom>
          <a:noFill/>
        </p:spPr>
        <p:txBody>
          <a:bodyPr wrap="none" rtlCol="0">
            <a:spAutoFit/>
          </a:bodyPr>
          <a:lstStyle/>
          <a:p>
            <a:r>
              <a:rPr lang="en-US" sz="2800" dirty="0">
                <a:latin typeface="Garamond" panose="02020404030301010803" pitchFamily="18" charset="0"/>
              </a:rPr>
              <a:t>If a network node is cutoff</a:t>
            </a:r>
          </a:p>
          <a:p>
            <a:r>
              <a:rPr lang="en-US" sz="2800" dirty="0">
                <a:latin typeface="Garamond" panose="02020404030301010803" pitchFamily="18" charset="0"/>
              </a:rPr>
              <a:t>due to communication failure</a:t>
            </a:r>
          </a:p>
          <a:p>
            <a:r>
              <a:rPr lang="en-US" sz="2800" dirty="0">
                <a:latin typeface="Garamond" panose="02020404030301010803" pitchFamily="18" charset="0"/>
              </a:rPr>
              <a:t>it is not possible to serve consistent </a:t>
            </a:r>
          </a:p>
          <a:p>
            <a:r>
              <a:rPr lang="en-US" sz="2800" dirty="0">
                <a:latin typeface="Garamond" panose="02020404030301010803" pitchFamily="18" charset="0"/>
              </a:rPr>
              <a:t>information. However, results are still</a:t>
            </a:r>
          </a:p>
          <a:p>
            <a:r>
              <a:rPr lang="en-US" sz="2800" dirty="0">
                <a:latin typeface="Garamond" panose="02020404030301010803" pitchFamily="18" charset="0"/>
              </a:rPr>
              <a:t>available (but may not be most recent).</a:t>
            </a:r>
          </a:p>
        </p:txBody>
      </p:sp>
    </p:spTree>
    <p:extLst>
      <p:ext uri="{BB962C8B-B14F-4D97-AF65-F5344CB8AC3E}">
        <p14:creationId xmlns:p14="http://schemas.microsoft.com/office/powerpoint/2010/main" val="3435915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latin typeface="Futura Medium" panose="020B0602020204020303" pitchFamily="34" charset="-79"/>
                <a:cs typeface="Futura Medium" panose="020B0602020204020303" pitchFamily="34" charset="-79"/>
              </a:rPr>
              <a:t>CAP Theorem</a:t>
            </a:r>
            <a:endParaRPr lang="hu-HU" altLang="en-US" dirty="0">
              <a:latin typeface="Futura Medium" panose="020B0602020204020303" pitchFamily="34" charset="-79"/>
              <a:cs typeface="Futura Medium" panose="020B0602020204020303" pitchFamily="34" charset="-79"/>
            </a:endParaRPr>
          </a:p>
        </p:txBody>
      </p:sp>
      <p:sp>
        <p:nvSpPr>
          <p:cNvPr id="3" name="Slide Number Placeholder 2"/>
          <p:cNvSpPr>
            <a:spLocks noGrp="1"/>
          </p:cNvSpPr>
          <p:nvPr>
            <p:ph type="sldNum" sz="quarter" idx="12"/>
          </p:nvPr>
        </p:nvSpPr>
        <p:spPr/>
        <p:txBody>
          <a:bodyPr/>
          <a:lstStyle/>
          <a:p>
            <a:fld id="{5B55EAD1-A86D-9D4A-BEA1-B2E4F0AA2B0F}" type="slidenum">
              <a:rPr lang="en-US" smtClean="0"/>
              <a:pPr/>
              <a:t>16</a:t>
            </a:fld>
            <a:endParaRPr lang="en-US"/>
          </a:p>
        </p:txBody>
      </p:sp>
      <p:sp>
        <p:nvSpPr>
          <p:cNvPr id="4" name="Content Placeholder 3">
            <a:extLst>
              <a:ext uri="{FF2B5EF4-FFF2-40B4-BE49-F238E27FC236}">
                <a16:creationId xmlns:a16="http://schemas.microsoft.com/office/drawing/2014/main" id="{7208D06F-F34A-1A4F-B6C3-78ADE33492D6}"/>
              </a:ext>
            </a:extLst>
          </p:cNvPr>
          <p:cNvSpPr>
            <a:spLocks noGrp="1"/>
          </p:cNvSpPr>
          <p:nvPr>
            <p:ph sz="half" idx="1"/>
          </p:nvPr>
        </p:nvSpPr>
        <p:spPr>
          <a:xfrm>
            <a:off x="1981200" y="1809073"/>
            <a:ext cx="8305800" cy="4525963"/>
          </a:xfrm>
        </p:spPr>
        <p:txBody>
          <a:bodyPr/>
          <a:lstStyle/>
          <a:p>
            <a:pPr marL="109537" indent="0">
              <a:buNone/>
            </a:pPr>
            <a:r>
              <a:rPr lang="en-US" sz="3200" b="1" dirty="0"/>
              <a:t>When the network fails, choose one!</a:t>
            </a:r>
          </a:p>
          <a:p>
            <a:pPr marL="109537" indent="0">
              <a:buNone/>
            </a:pPr>
            <a:endParaRPr lang="en-US" sz="3200" b="1" dirty="0"/>
          </a:p>
          <a:p>
            <a:pPr marL="109537" indent="0">
              <a:buNone/>
            </a:pPr>
            <a:r>
              <a:rPr lang="en-US" sz="3200" dirty="0"/>
              <a:t>Cancel operation = Not available but consistent</a:t>
            </a:r>
          </a:p>
          <a:p>
            <a:pPr marL="109537" indent="0">
              <a:buNone/>
            </a:pPr>
            <a:endParaRPr lang="en-US" sz="3200" dirty="0"/>
          </a:p>
          <a:p>
            <a:pPr marL="109537" indent="0">
              <a:buNone/>
            </a:pPr>
            <a:r>
              <a:rPr lang="en-US" sz="3200" dirty="0"/>
              <a:t>Return operation = Available but not consistent</a:t>
            </a:r>
          </a:p>
          <a:p>
            <a:pPr marL="109537" indent="0">
              <a:buNone/>
            </a:pPr>
            <a:endParaRPr lang="en-US" sz="3200" dirty="0"/>
          </a:p>
        </p:txBody>
      </p:sp>
    </p:spTree>
    <p:extLst>
      <p:ext uri="{BB962C8B-B14F-4D97-AF65-F5344CB8AC3E}">
        <p14:creationId xmlns:p14="http://schemas.microsoft.com/office/powerpoint/2010/main" val="1156137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33958"/>
        </a:solidFill>
        <a:effectLst/>
      </p:bgPr>
    </p:bg>
    <p:spTree>
      <p:nvGrpSpPr>
        <p:cNvPr id="1" name=""/>
        <p:cNvGrpSpPr/>
        <p:nvPr/>
      </p:nvGrpSpPr>
      <p:grpSpPr>
        <a:xfrm>
          <a:off x="0" y="0"/>
          <a:ext cx="0" cy="0"/>
          <a:chOff x="0" y="0"/>
          <a:chExt cx="0" cy="0"/>
        </a:xfrm>
      </p:grpSpPr>
      <p:pic>
        <p:nvPicPr>
          <p:cNvPr id="1026" name="Picture 2" descr="CAP Theorem – Consistency, Availability and Partition Tolerance ...">
            <a:extLst>
              <a:ext uri="{FF2B5EF4-FFF2-40B4-BE49-F238E27FC236}">
                <a16:creationId xmlns:a16="http://schemas.microsoft.com/office/drawing/2014/main" id="{034AF6D0-A93F-EF4B-90F8-F8C9291BFECD}"/>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729032" y="387927"/>
            <a:ext cx="7055288" cy="60821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8627AC6-D7F6-2441-B64B-DAD09C5BE009}"/>
              </a:ext>
            </a:extLst>
          </p:cNvPr>
          <p:cNvSpPr txBox="1"/>
          <p:nvPr/>
        </p:nvSpPr>
        <p:spPr>
          <a:xfrm>
            <a:off x="4867122" y="2385110"/>
            <a:ext cx="872380" cy="338554"/>
          </a:xfrm>
          <a:prstGeom prst="rect">
            <a:avLst/>
          </a:prstGeom>
          <a:noFill/>
        </p:spPr>
        <p:txBody>
          <a:bodyPr wrap="square" rtlCol="0">
            <a:spAutoFit/>
          </a:bodyPr>
          <a:lstStyle/>
          <a:p>
            <a:r>
              <a:rPr lang="en-US" sz="1600" dirty="0">
                <a:solidFill>
                  <a:schemeClr val="bg1"/>
                </a:solidFill>
              </a:rPr>
              <a:t>Neo4j</a:t>
            </a:r>
          </a:p>
        </p:txBody>
      </p:sp>
      <p:sp>
        <p:nvSpPr>
          <p:cNvPr id="6" name="Right Arrow 5">
            <a:extLst>
              <a:ext uri="{FF2B5EF4-FFF2-40B4-BE49-F238E27FC236}">
                <a16:creationId xmlns:a16="http://schemas.microsoft.com/office/drawing/2014/main" id="{AF945942-F439-7344-B2C2-549C3769ECF1}"/>
              </a:ext>
            </a:extLst>
          </p:cNvPr>
          <p:cNvSpPr/>
          <p:nvPr/>
        </p:nvSpPr>
        <p:spPr>
          <a:xfrm>
            <a:off x="4711396" y="2964446"/>
            <a:ext cx="1511893" cy="44907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3D2844F-95B9-B049-87FA-1318EDA27C2C}"/>
              </a:ext>
            </a:extLst>
          </p:cNvPr>
          <p:cNvSpPr txBox="1"/>
          <p:nvPr/>
        </p:nvSpPr>
        <p:spPr>
          <a:xfrm>
            <a:off x="1897098" y="2588820"/>
            <a:ext cx="2970024" cy="1200329"/>
          </a:xfrm>
          <a:prstGeom prst="rect">
            <a:avLst/>
          </a:prstGeom>
          <a:noFill/>
        </p:spPr>
        <p:txBody>
          <a:bodyPr wrap="square" rtlCol="0">
            <a:spAutoFit/>
          </a:bodyPr>
          <a:lstStyle/>
          <a:p>
            <a:r>
              <a:rPr lang="en-US" dirty="0">
                <a:solidFill>
                  <a:schemeClr val="bg1"/>
                </a:solidFill>
              </a:rPr>
              <a:t>CA only makes sense</a:t>
            </a:r>
          </a:p>
          <a:p>
            <a:r>
              <a:rPr lang="en-US" dirty="0">
                <a:solidFill>
                  <a:schemeClr val="bg1"/>
                </a:solidFill>
              </a:rPr>
              <a:t>with monolithic</a:t>
            </a:r>
          </a:p>
          <a:p>
            <a:r>
              <a:rPr lang="en-US" dirty="0">
                <a:solidFill>
                  <a:schemeClr val="bg1"/>
                </a:solidFill>
              </a:rPr>
              <a:t>systems and even then</a:t>
            </a:r>
          </a:p>
          <a:p>
            <a:r>
              <a:rPr lang="en-US" dirty="0">
                <a:solidFill>
                  <a:schemeClr val="bg1"/>
                </a:solidFill>
              </a:rPr>
              <a:t>not totally</a:t>
            </a:r>
          </a:p>
        </p:txBody>
      </p:sp>
    </p:spTree>
    <p:extLst>
      <p:ext uri="{BB962C8B-B14F-4D97-AF65-F5344CB8AC3E}">
        <p14:creationId xmlns:p14="http://schemas.microsoft.com/office/powerpoint/2010/main" val="945637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Futura Medium" panose="020B0602020204020303" pitchFamily="34" charset="-79"/>
                <a:cs typeface="Futura Medium" panose="020B0602020204020303" pitchFamily="34" charset="-79"/>
              </a:rPr>
              <a:t>Major Research Papers on NoSQL</a:t>
            </a:r>
          </a:p>
        </p:txBody>
      </p:sp>
      <p:sp>
        <p:nvSpPr>
          <p:cNvPr id="3" name="Content Placeholder 2"/>
          <p:cNvSpPr>
            <a:spLocks noGrp="1"/>
          </p:cNvSpPr>
          <p:nvPr>
            <p:ph idx="1"/>
          </p:nvPr>
        </p:nvSpPr>
        <p:spPr/>
        <p:txBody>
          <a:bodyPr>
            <a:normAutofit lnSpcReduction="10000"/>
          </a:bodyPr>
          <a:lstStyle/>
          <a:p>
            <a:pPr marL="109537" indent="0">
              <a:buNone/>
            </a:pPr>
            <a:r>
              <a:rPr lang="en-US" sz="3200" dirty="0"/>
              <a:t>Towards Robust Distributed Systems (2000)</a:t>
            </a:r>
          </a:p>
          <a:p>
            <a:pPr marL="109537" indent="0">
              <a:buNone/>
            </a:pPr>
            <a:r>
              <a:rPr lang="en-US" sz="3200" dirty="0"/>
              <a:t>	Eric Brewer (CAP presentation)</a:t>
            </a:r>
          </a:p>
          <a:p>
            <a:pPr marL="109537" indent="0">
              <a:buNone/>
            </a:pPr>
            <a:endParaRPr lang="en-US" sz="3200" dirty="0"/>
          </a:p>
          <a:p>
            <a:pPr marL="109537" indent="0">
              <a:buNone/>
            </a:pPr>
            <a:r>
              <a:rPr lang="en-US" sz="3200" dirty="0" err="1"/>
              <a:t>BigTable</a:t>
            </a:r>
            <a:r>
              <a:rPr lang="en-US" sz="3200" dirty="0"/>
              <a:t> (2006)</a:t>
            </a:r>
          </a:p>
          <a:p>
            <a:pPr marL="109537" indent="0">
              <a:buNone/>
            </a:pPr>
            <a:r>
              <a:rPr lang="en-US" sz="3200" dirty="0"/>
              <a:t>	Google </a:t>
            </a:r>
          </a:p>
          <a:p>
            <a:pPr marL="109537" indent="0">
              <a:buNone/>
            </a:pPr>
            <a:endParaRPr lang="en-US" sz="3200" dirty="0"/>
          </a:p>
          <a:p>
            <a:pPr marL="109537" indent="0">
              <a:buNone/>
            </a:pPr>
            <a:r>
              <a:rPr lang="en-US" sz="3200" dirty="0"/>
              <a:t>DynamoDB (2007)</a:t>
            </a:r>
          </a:p>
          <a:p>
            <a:pPr marL="109537" indent="0">
              <a:buNone/>
            </a:pPr>
            <a:r>
              <a:rPr lang="en-US" sz="3200" dirty="0"/>
              <a:t>	Amazon</a:t>
            </a:r>
          </a:p>
        </p:txBody>
      </p:sp>
      <p:sp>
        <p:nvSpPr>
          <p:cNvPr id="4" name="Slide Number Placeholder 3"/>
          <p:cNvSpPr>
            <a:spLocks noGrp="1"/>
          </p:cNvSpPr>
          <p:nvPr>
            <p:ph type="sldNum" sz="quarter" idx="12"/>
          </p:nvPr>
        </p:nvSpPr>
        <p:spPr/>
        <p:txBody>
          <a:bodyPr/>
          <a:lstStyle/>
          <a:p>
            <a:fld id="{91E941FE-DB72-2149-A072-8CF4451EBF4A}" type="slidenum">
              <a:rPr lang="en-US" smtClean="0"/>
              <a:pPr/>
              <a:t>18</a:t>
            </a:fld>
            <a:endParaRPr lang="en-US"/>
          </a:p>
        </p:txBody>
      </p:sp>
    </p:spTree>
    <p:extLst>
      <p:ext uri="{BB962C8B-B14F-4D97-AF65-F5344CB8AC3E}">
        <p14:creationId xmlns:p14="http://schemas.microsoft.com/office/powerpoint/2010/main" val="1587336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dirty="0">
                <a:latin typeface="Futura Medium" panose="020B0602020204020303" pitchFamily="34" charset="-79"/>
                <a:cs typeface="Futura Medium" panose="020B0602020204020303" pitchFamily="34" charset="-79"/>
              </a:rPr>
              <a:t>NoSQL Categories</a:t>
            </a:r>
          </a:p>
        </p:txBody>
      </p:sp>
      <p:sp>
        <p:nvSpPr>
          <p:cNvPr id="14339" name="Content Placeholder 2"/>
          <p:cNvSpPr>
            <a:spLocks noGrp="1"/>
          </p:cNvSpPr>
          <p:nvPr>
            <p:ph idx="1"/>
          </p:nvPr>
        </p:nvSpPr>
        <p:spPr>
          <a:xfrm>
            <a:off x="1981200" y="1692933"/>
            <a:ext cx="8229600" cy="4897438"/>
          </a:xfrm>
        </p:spPr>
        <p:txBody>
          <a:bodyPr/>
          <a:lstStyle/>
          <a:p>
            <a:pPr marL="109537" indent="0">
              <a:buNone/>
            </a:pPr>
            <a:r>
              <a:rPr lang="en-US" sz="3200" b="1" dirty="0">
                <a:cs typeface="Times New Roman" charset="0"/>
              </a:rPr>
              <a:t>Key-Value Pair</a:t>
            </a:r>
          </a:p>
          <a:p>
            <a:pPr marL="109537" indent="0">
              <a:buNone/>
            </a:pPr>
            <a:endParaRPr lang="en-US" sz="3200" b="1" dirty="0">
              <a:cs typeface="Times New Roman" charset="0"/>
            </a:endParaRPr>
          </a:p>
          <a:p>
            <a:pPr marL="109537" indent="0">
              <a:buNone/>
            </a:pPr>
            <a:r>
              <a:rPr lang="en-US" sz="3200" b="1" dirty="0">
                <a:cs typeface="Times New Roman" charset="0"/>
              </a:rPr>
              <a:t>Document</a:t>
            </a:r>
          </a:p>
          <a:p>
            <a:pPr marL="109537" indent="0">
              <a:buNone/>
            </a:pPr>
            <a:endParaRPr lang="en-US" sz="3200" b="1" dirty="0">
              <a:cs typeface="Times New Roman" charset="0"/>
            </a:endParaRPr>
          </a:p>
          <a:p>
            <a:pPr marL="109537" indent="0">
              <a:buNone/>
            </a:pPr>
            <a:r>
              <a:rPr lang="en-US" sz="3200" b="1" dirty="0">
                <a:cs typeface="Times New Roman" charset="0"/>
              </a:rPr>
              <a:t>Column Family</a:t>
            </a:r>
          </a:p>
          <a:p>
            <a:pPr marL="109537" indent="0">
              <a:buNone/>
            </a:pPr>
            <a:endParaRPr lang="en-US" sz="3200" b="1" dirty="0">
              <a:cs typeface="Times New Roman" charset="0"/>
            </a:endParaRPr>
          </a:p>
          <a:p>
            <a:pPr marL="109537" indent="0">
              <a:buNone/>
            </a:pPr>
            <a:r>
              <a:rPr lang="en-US" sz="3200" b="1" dirty="0">
                <a:cs typeface="Times New Roman" charset="0"/>
              </a:rPr>
              <a:t>Graph </a:t>
            </a:r>
            <a:endParaRPr lang="en-US" sz="3200" dirty="0">
              <a:cs typeface="Times New Roman" charset="0"/>
            </a:endParaRPr>
          </a:p>
        </p:txBody>
      </p:sp>
      <p:sp>
        <p:nvSpPr>
          <p:cNvPr id="3" name="Slide Number Placeholder 2"/>
          <p:cNvSpPr>
            <a:spLocks noGrp="1"/>
          </p:cNvSpPr>
          <p:nvPr>
            <p:ph type="sldNum" sz="quarter" idx="12"/>
          </p:nvPr>
        </p:nvSpPr>
        <p:spPr/>
        <p:txBody>
          <a:bodyPr/>
          <a:lstStyle/>
          <a:p>
            <a:fld id="{91E941FE-DB72-2149-A072-8CF4451EBF4A}" type="slidenum">
              <a:rPr lang="en-US" smtClean="0"/>
              <a:pPr/>
              <a:t>19</a:t>
            </a:fld>
            <a:endParaRPr lang="en-US"/>
          </a:p>
        </p:txBody>
      </p:sp>
    </p:spTree>
    <p:extLst>
      <p:ext uri="{BB962C8B-B14F-4D97-AF65-F5344CB8AC3E}">
        <p14:creationId xmlns:p14="http://schemas.microsoft.com/office/powerpoint/2010/main" val="4012850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FEB0F-D90B-1347-9D41-CD3E8A1ADCCA}"/>
              </a:ext>
            </a:extLst>
          </p:cNvPr>
          <p:cNvSpPr>
            <a:spLocks noGrp="1"/>
          </p:cNvSpPr>
          <p:nvPr>
            <p:ph type="title"/>
          </p:nvPr>
        </p:nvSpPr>
        <p:spPr/>
        <p:txBody>
          <a:bodyPr/>
          <a:lstStyle/>
          <a:p>
            <a:r>
              <a:rPr lang="en-US" dirty="0"/>
              <a:t>Updates and Announcements</a:t>
            </a:r>
          </a:p>
        </p:txBody>
      </p:sp>
      <p:sp>
        <p:nvSpPr>
          <p:cNvPr id="3" name="Content Placeholder 2">
            <a:extLst>
              <a:ext uri="{FF2B5EF4-FFF2-40B4-BE49-F238E27FC236}">
                <a16:creationId xmlns:a16="http://schemas.microsoft.com/office/drawing/2014/main" id="{FA86680C-35CF-184A-BCE8-D4F039A4E9C7}"/>
              </a:ext>
            </a:extLst>
          </p:cNvPr>
          <p:cNvSpPr>
            <a:spLocks noGrp="1"/>
          </p:cNvSpPr>
          <p:nvPr>
            <p:ph idx="1"/>
          </p:nvPr>
        </p:nvSpPr>
        <p:spPr>
          <a:xfrm>
            <a:off x="838200" y="1825625"/>
            <a:ext cx="10640438" cy="4351338"/>
          </a:xfrm>
        </p:spPr>
        <p:txBody>
          <a:bodyPr>
            <a:normAutofit/>
          </a:bodyPr>
          <a:lstStyle/>
          <a:p>
            <a:pPr marL="0" indent="0">
              <a:buNone/>
            </a:pPr>
            <a:r>
              <a:rPr lang="en-US" dirty="0"/>
              <a:t>Database Part 4 Assignment Now Live and due </a:t>
            </a:r>
            <a:r>
              <a:rPr lang="en-US" b="1" dirty="0"/>
              <a:t>May 23</a:t>
            </a:r>
            <a:r>
              <a:rPr lang="en-US" b="1" baseline="30000" dirty="0"/>
              <a:t>rd</a:t>
            </a:r>
            <a:r>
              <a:rPr lang="en-US" b="1" dirty="0"/>
              <a:t>, 2021</a:t>
            </a:r>
            <a:endParaRPr lang="en-US" dirty="0"/>
          </a:p>
          <a:p>
            <a:pPr marL="0" indent="0">
              <a:buNone/>
            </a:pPr>
            <a:endParaRPr lang="en-US" b="1" dirty="0"/>
          </a:p>
          <a:p>
            <a:pPr marL="0" indent="0">
              <a:buNone/>
            </a:pPr>
            <a:r>
              <a:rPr lang="en-US" dirty="0"/>
              <a:t>Homework 4 due next Tuesday, </a:t>
            </a:r>
            <a:r>
              <a:rPr lang="en-US" b="1" dirty="0"/>
              <a:t>April 20</a:t>
            </a:r>
            <a:r>
              <a:rPr lang="en-US" b="1" baseline="30000" dirty="0"/>
              <a:t>th</a:t>
            </a:r>
            <a:r>
              <a:rPr lang="en-US" b="1" dirty="0"/>
              <a:t>, 2021</a:t>
            </a:r>
          </a:p>
          <a:p>
            <a:pPr marL="0" indent="0">
              <a:buNone/>
            </a:pPr>
            <a:endParaRPr lang="en-US" dirty="0"/>
          </a:p>
          <a:p>
            <a:pPr marL="0" indent="0">
              <a:buNone/>
            </a:pPr>
            <a:r>
              <a:rPr lang="en-US" dirty="0"/>
              <a:t>Be sure to install MongoDB and Studio 3T / Robo 3T if you have not. </a:t>
            </a:r>
          </a:p>
          <a:p>
            <a:pPr marL="0" indent="0">
              <a:buNone/>
            </a:pPr>
            <a:endParaRPr lang="en-US" dirty="0"/>
          </a:p>
          <a:p>
            <a:pPr marL="0" indent="0">
              <a:buNone/>
            </a:pPr>
            <a:r>
              <a:rPr lang="en-US" dirty="0"/>
              <a:t>Lab time on Wednesday will review some further MongoDB setup and such.</a:t>
            </a:r>
          </a:p>
        </p:txBody>
      </p:sp>
    </p:spTree>
    <p:extLst>
      <p:ext uri="{BB962C8B-B14F-4D97-AF65-F5344CB8AC3E}">
        <p14:creationId xmlns:p14="http://schemas.microsoft.com/office/powerpoint/2010/main" val="918014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dirty="0">
                <a:latin typeface="Futura Medium" panose="020B0602020204020303" pitchFamily="34" charset="-79"/>
                <a:cs typeface="Futura Medium" panose="020B0602020204020303" pitchFamily="34" charset="-79"/>
              </a:rPr>
              <a:t>NoSQL Categories</a:t>
            </a:r>
          </a:p>
        </p:txBody>
      </p:sp>
      <p:sp>
        <p:nvSpPr>
          <p:cNvPr id="14339" name="Content Placeholder 2"/>
          <p:cNvSpPr>
            <a:spLocks noGrp="1"/>
          </p:cNvSpPr>
          <p:nvPr>
            <p:ph idx="1"/>
          </p:nvPr>
        </p:nvSpPr>
        <p:spPr>
          <a:xfrm>
            <a:off x="1981200" y="1692933"/>
            <a:ext cx="8229600" cy="4897438"/>
          </a:xfrm>
        </p:spPr>
        <p:txBody>
          <a:bodyPr/>
          <a:lstStyle/>
          <a:p>
            <a:pPr marL="109537" indent="0">
              <a:buNone/>
            </a:pPr>
            <a:r>
              <a:rPr lang="en-US" sz="3200" b="1" dirty="0">
                <a:cs typeface="Times New Roman" charset="0"/>
              </a:rPr>
              <a:t>Key-Value Pair </a:t>
            </a:r>
            <a:r>
              <a:rPr lang="en-US" sz="3200" dirty="0">
                <a:cs typeface="Times New Roman" charset="0"/>
              </a:rPr>
              <a:t>– associated key and value store</a:t>
            </a:r>
            <a:endParaRPr lang="en-US" sz="3200" b="1" dirty="0">
              <a:cs typeface="Times New Roman" charset="0"/>
            </a:endParaRPr>
          </a:p>
          <a:p>
            <a:pPr marL="109537" indent="0">
              <a:buNone/>
            </a:pPr>
            <a:endParaRPr lang="en-US" sz="3200" b="1" dirty="0">
              <a:cs typeface="Times New Roman" charset="0"/>
            </a:endParaRPr>
          </a:p>
          <a:p>
            <a:pPr marL="109537" indent="0">
              <a:buNone/>
            </a:pPr>
            <a:r>
              <a:rPr lang="en-US" sz="3200" b="1" dirty="0">
                <a:cs typeface="Times New Roman" charset="0"/>
              </a:rPr>
              <a:t>Document</a:t>
            </a:r>
            <a:r>
              <a:rPr lang="en-US" sz="3200" dirty="0">
                <a:cs typeface="Times New Roman" charset="0"/>
              </a:rPr>
              <a:t> – KV pair with document tags</a:t>
            </a:r>
            <a:endParaRPr lang="en-US" sz="3200" b="1" dirty="0">
              <a:cs typeface="Times New Roman" charset="0"/>
            </a:endParaRPr>
          </a:p>
          <a:p>
            <a:pPr marL="109537" indent="0">
              <a:buNone/>
            </a:pPr>
            <a:endParaRPr lang="en-US" sz="3200" b="1" dirty="0">
              <a:cs typeface="Times New Roman" charset="0"/>
            </a:endParaRPr>
          </a:p>
          <a:p>
            <a:pPr marL="109537" indent="0">
              <a:buNone/>
            </a:pPr>
            <a:r>
              <a:rPr lang="en-US" sz="3200" b="1" dirty="0">
                <a:cs typeface="Times New Roman" charset="0"/>
              </a:rPr>
              <a:t>Column Family </a:t>
            </a:r>
            <a:r>
              <a:rPr lang="en-US" sz="3200" dirty="0">
                <a:cs typeface="Times New Roman" charset="0"/>
              </a:rPr>
              <a:t>– KV pair with column groups</a:t>
            </a:r>
            <a:endParaRPr lang="en-US" sz="3200" b="1" dirty="0">
              <a:cs typeface="Times New Roman" charset="0"/>
            </a:endParaRPr>
          </a:p>
          <a:p>
            <a:pPr marL="109537" indent="0">
              <a:buNone/>
            </a:pPr>
            <a:endParaRPr lang="en-US" sz="3200" b="1" dirty="0">
              <a:cs typeface="Times New Roman" charset="0"/>
            </a:endParaRPr>
          </a:p>
          <a:p>
            <a:pPr marL="109537" indent="0">
              <a:buNone/>
            </a:pPr>
            <a:r>
              <a:rPr lang="en-US" sz="3200" b="1" dirty="0">
                <a:cs typeface="Times New Roman" charset="0"/>
              </a:rPr>
              <a:t>Graph </a:t>
            </a:r>
            <a:r>
              <a:rPr lang="en-US" sz="3200" dirty="0">
                <a:cs typeface="Times New Roman" charset="0"/>
              </a:rPr>
              <a:t>– graph, node and edge store</a:t>
            </a:r>
          </a:p>
        </p:txBody>
      </p:sp>
      <p:sp>
        <p:nvSpPr>
          <p:cNvPr id="3" name="Slide Number Placeholder 2"/>
          <p:cNvSpPr>
            <a:spLocks noGrp="1"/>
          </p:cNvSpPr>
          <p:nvPr>
            <p:ph type="sldNum" sz="quarter" idx="12"/>
          </p:nvPr>
        </p:nvSpPr>
        <p:spPr/>
        <p:txBody>
          <a:bodyPr/>
          <a:lstStyle/>
          <a:p>
            <a:fld id="{91E941FE-DB72-2149-A072-8CF4451EBF4A}" type="slidenum">
              <a:rPr lang="en-US" smtClean="0"/>
              <a:pPr/>
              <a:t>20</a:t>
            </a:fld>
            <a:endParaRPr lang="en-US"/>
          </a:p>
        </p:txBody>
      </p:sp>
    </p:spTree>
    <p:extLst>
      <p:ext uri="{BB962C8B-B14F-4D97-AF65-F5344CB8AC3E}">
        <p14:creationId xmlns:p14="http://schemas.microsoft.com/office/powerpoint/2010/main" val="2722141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dirty="0">
                <a:latin typeface="Futura Medium" panose="020B0602020204020303" pitchFamily="34" charset="-79"/>
                <a:cs typeface="Futura Medium" panose="020B0602020204020303" pitchFamily="34" charset="-79"/>
              </a:rPr>
              <a:t>NoSQL Categories</a:t>
            </a:r>
          </a:p>
        </p:txBody>
      </p:sp>
      <p:sp>
        <p:nvSpPr>
          <p:cNvPr id="14339" name="Content Placeholder 2"/>
          <p:cNvSpPr>
            <a:spLocks noGrp="1"/>
          </p:cNvSpPr>
          <p:nvPr>
            <p:ph idx="1"/>
          </p:nvPr>
        </p:nvSpPr>
        <p:spPr>
          <a:xfrm>
            <a:off x="1981200" y="1692933"/>
            <a:ext cx="8229600" cy="4897438"/>
          </a:xfrm>
        </p:spPr>
        <p:txBody>
          <a:bodyPr/>
          <a:lstStyle/>
          <a:p>
            <a:pPr marL="109537" indent="0">
              <a:buNone/>
            </a:pPr>
            <a:r>
              <a:rPr lang="en-US" sz="3200" b="1" dirty="0">
                <a:cs typeface="Times New Roman" charset="0"/>
              </a:rPr>
              <a:t>Key-Value Pair</a:t>
            </a:r>
          </a:p>
          <a:p>
            <a:pPr marL="109537" indent="0">
              <a:buNone/>
            </a:pPr>
            <a:endParaRPr lang="en-US" sz="3200" b="1" dirty="0">
              <a:cs typeface="Times New Roman" charset="0"/>
            </a:endParaRPr>
          </a:p>
          <a:p>
            <a:pPr marL="109537" indent="0">
              <a:buNone/>
            </a:pPr>
            <a:r>
              <a:rPr lang="en-US" sz="3200" dirty="0">
                <a:cs typeface="Times New Roman" charset="0"/>
              </a:rPr>
              <a:t>	1. simplest NoSQL option</a:t>
            </a:r>
          </a:p>
          <a:p>
            <a:pPr marL="109537" indent="0">
              <a:buNone/>
            </a:pPr>
            <a:endParaRPr lang="en-US" sz="3200" dirty="0">
              <a:cs typeface="Times New Roman" charset="0"/>
            </a:endParaRPr>
          </a:p>
          <a:p>
            <a:pPr marL="109537" indent="0">
              <a:buNone/>
            </a:pPr>
            <a:r>
              <a:rPr lang="en-US" sz="3200" dirty="0">
                <a:cs typeface="Times New Roman" charset="0"/>
              </a:rPr>
              <a:t>	2. unsorted associative array</a:t>
            </a:r>
          </a:p>
          <a:p>
            <a:pPr marL="109537" indent="0">
              <a:buNone/>
            </a:pPr>
            <a:endParaRPr lang="en-US" sz="3200" dirty="0">
              <a:cs typeface="Times New Roman" charset="0"/>
            </a:endParaRPr>
          </a:p>
          <a:p>
            <a:pPr marL="109537" indent="0">
              <a:buNone/>
            </a:pPr>
            <a:r>
              <a:rPr lang="en-US" sz="3200" dirty="0">
                <a:cs typeface="Times New Roman" charset="0"/>
              </a:rPr>
              <a:t>	3. identifier maps to data value</a:t>
            </a:r>
          </a:p>
        </p:txBody>
      </p:sp>
      <p:sp>
        <p:nvSpPr>
          <p:cNvPr id="3" name="Slide Number Placeholder 2"/>
          <p:cNvSpPr>
            <a:spLocks noGrp="1"/>
          </p:cNvSpPr>
          <p:nvPr>
            <p:ph type="sldNum" sz="quarter" idx="12"/>
          </p:nvPr>
        </p:nvSpPr>
        <p:spPr/>
        <p:txBody>
          <a:bodyPr/>
          <a:lstStyle/>
          <a:p>
            <a:fld id="{91E941FE-DB72-2149-A072-8CF4451EBF4A}" type="slidenum">
              <a:rPr lang="en-US" smtClean="0"/>
              <a:pPr/>
              <a:t>21</a:t>
            </a:fld>
            <a:endParaRPr lang="en-US"/>
          </a:p>
        </p:txBody>
      </p:sp>
    </p:spTree>
    <p:extLst>
      <p:ext uri="{BB962C8B-B14F-4D97-AF65-F5344CB8AC3E}">
        <p14:creationId xmlns:p14="http://schemas.microsoft.com/office/powerpoint/2010/main" val="3117327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0E34-C71D-A144-AE41-8DCE3AC60E5D}"/>
              </a:ext>
            </a:extLst>
          </p:cNvPr>
          <p:cNvSpPr>
            <a:spLocks noGrp="1"/>
          </p:cNvSpPr>
          <p:nvPr>
            <p:ph type="title"/>
          </p:nvPr>
        </p:nvSpPr>
        <p:spPr/>
        <p:txBody>
          <a:bodyPr/>
          <a:lstStyle/>
          <a:p>
            <a:r>
              <a:rPr lang="en-US" dirty="0">
                <a:latin typeface="Futura Medium" panose="020B0602020204020303" pitchFamily="34" charset="-79"/>
                <a:cs typeface="Futura Medium" panose="020B0602020204020303" pitchFamily="34" charset="-79"/>
              </a:rPr>
              <a:t>Key Value Pair DB</a:t>
            </a:r>
          </a:p>
        </p:txBody>
      </p:sp>
      <p:sp>
        <p:nvSpPr>
          <p:cNvPr id="3" name="Content Placeholder 2">
            <a:extLst>
              <a:ext uri="{FF2B5EF4-FFF2-40B4-BE49-F238E27FC236}">
                <a16:creationId xmlns:a16="http://schemas.microsoft.com/office/drawing/2014/main" id="{918BFCA0-362B-FA44-8505-E21B5BC2AC6E}"/>
              </a:ext>
            </a:extLst>
          </p:cNvPr>
          <p:cNvSpPr>
            <a:spLocks noGrp="1"/>
          </p:cNvSpPr>
          <p:nvPr>
            <p:ph idx="1"/>
          </p:nvPr>
        </p:nvSpPr>
        <p:spPr/>
        <p:txBody>
          <a:bodyPr/>
          <a:lstStyle/>
          <a:p>
            <a:pPr marL="109537" indent="0">
              <a:buNone/>
            </a:pPr>
            <a:r>
              <a:rPr lang="en-US" b="1" dirty="0">
                <a:latin typeface="Garamond" panose="02020404030301010803" pitchFamily="18" charset="0"/>
              </a:rPr>
              <a:t>cust1.address </a:t>
            </a:r>
            <a:r>
              <a:rPr lang="en-US" dirty="0">
                <a:latin typeface="Garamond" panose="02020404030301010803" pitchFamily="18" charset="0"/>
              </a:rPr>
              <a:t>= “1 University Drive”</a:t>
            </a:r>
          </a:p>
          <a:p>
            <a:pPr marL="109537" indent="0">
              <a:buNone/>
            </a:pPr>
            <a:endParaRPr lang="en-US" b="1" dirty="0">
              <a:latin typeface="Garamond" panose="02020404030301010803" pitchFamily="18" charset="0"/>
            </a:endParaRPr>
          </a:p>
          <a:p>
            <a:pPr marL="109537" indent="0">
              <a:buNone/>
            </a:pPr>
            <a:r>
              <a:rPr lang="en-US" b="1" dirty="0">
                <a:latin typeface="Garamond" panose="02020404030301010803" pitchFamily="18" charset="0"/>
              </a:rPr>
              <a:t>cust1.name</a:t>
            </a:r>
            <a:r>
              <a:rPr lang="en-US" dirty="0">
                <a:latin typeface="Garamond" panose="02020404030301010803" pitchFamily="18" charset="0"/>
              </a:rPr>
              <a:t> = “Barry”</a:t>
            </a:r>
          </a:p>
          <a:p>
            <a:pPr marL="109537" indent="0">
              <a:buNone/>
            </a:pPr>
            <a:endParaRPr lang="en-US" b="1" dirty="0">
              <a:latin typeface="Garamond" panose="02020404030301010803" pitchFamily="18" charset="0"/>
            </a:endParaRPr>
          </a:p>
          <a:p>
            <a:pPr marL="109537" indent="0">
              <a:buNone/>
            </a:pPr>
            <a:r>
              <a:rPr lang="en-US" b="1" dirty="0">
                <a:latin typeface="Garamond" panose="02020404030301010803" pitchFamily="18" charset="0"/>
              </a:rPr>
              <a:t>cust1.accountNumber</a:t>
            </a:r>
            <a:r>
              <a:rPr lang="en-US" dirty="0">
                <a:latin typeface="Garamond" panose="02020404030301010803" pitchFamily="18" charset="0"/>
              </a:rPr>
              <a:t> = “123456”</a:t>
            </a:r>
            <a:endParaRPr lang="en-US" b="1" dirty="0">
              <a:latin typeface="Garamond" panose="02020404030301010803" pitchFamily="18" charset="0"/>
            </a:endParaRPr>
          </a:p>
        </p:txBody>
      </p:sp>
      <p:sp>
        <p:nvSpPr>
          <p:cNvPr id="4" name="Slide Number Placeholder 3">
            <a:extLst>
              <a:ext uri="{FF2B5EF4-FFF2-40B4-BE49-F238E27FC236}">
                <a16:creationId xmlns:a16="http://schemas.microsoft.com/office/drawing/2014/main" id="{78D57BAE-AF73-8044-A6DE-747ECBB1DD9B}"/>
              </a:ext>
            </a:extLst>
          </p:cNvPr>
          <p:cNvSpPr>
            <a:spLocks noGrp="1"/>
          </p:cNvSpPr>
          <p:nvPr>
            <p:ph type="sldNum" sz="quarter" idx="12"/>
          </p:nvPr>
        </p:nvSpPr>
        <p:spPr/>
        <p:txBody>
          <a:bodyPr/>
          <a:lstStyle/>
          <a:p>
            <a:fld id="{91E941FE-DB72-2149-A072-8CF4451EBF4A}" type="slidenum">
              <a:rPr lang="en-US" smtClean="0"/>
              <a:pPr/>
              <a:t>22</a:t>
            </a:fld>
            <a:endParaRPr lang="en-US"/>
          </a:p>
        </p:txBody>
      </p:sp>
    </p:spTree>
    <p:extLst>
      <p:ext uri="{BB962C8B-B14F-4D97-AF65-F5344CB8AC3E}">
        <p14:creationId xmlns:p14="http://schemas.microsoft.com/office/powerpoint/2010/main" val="953894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CA1F6-ABDE-CC44-ABA1-1E58F1E54139}"/>
              </a:ext>
            </a:extLst>
          </p:cNvPr>
          <p:cNvSpPr>
            <a:spLocks noGrp="1"/>
          </p:cNvSpPr>
          <p:nvPr>
            <p:ph type="title"/>
          </p:nvPr>
        </p:nvSpPr>
        <p:spPr/>
        <p:txBody>
          <a:bodyPr/>
          <a:lstStyle/>
          <a:p>
            <a:endParaRPr lang="en-US"/>
          </a:p>
        </p:txBody>
      </p:sp>
      <p:graphicFrame>
        <p:nvGraphicFramePr>
          <p:cNvPr id="4" name="Table 4">
            <a:extLst>
              <a:ext uri="{FF2B5EF4-FFF2-40B4-BE49-F238E27FC236}">
                <a16:creationId xmlns:a16="http://schemas.microsoft.com/office/drawing/2014/main" id="{784B247D-3735-1E45-AF77-6ADFC77741FE}"/>
              </a:ext>
            </a:extLst>
          </p:cNvPr>
          <p:cNvGraphicFramePr>
            <a:graphicFrameLocks noGrp="1"/>
          </p:cNvGraphicFramePr>
          <p:nvPr>
            <p:ph idx="1"/>
            <p:extLst>
              <p:ext uri="{D42A27DB-BD31-4B8C-83A1-F6EECF244321}">
                <p14:modId xmlns:p14="http://schemas.microsoft.com/office/powerpoint/2010/main" val="3770700160"/>
              </p:ext>
            </p:extLst>
          </p:nvPr>
        </p:nvGraphicFramePr>
        <p:xfrm>
          <a:off x="838200" y="1825625"/>
          <a:ext cx="10515597" cy="111252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1603881896"/>
                    </a:ext>
                  </a:extLst>
                </a:gridCol>
                <a:gridCol w="3505199">
                  <a:extLst>
                    <a:ext uri="{9D8B030D-6E8A-4147-A177-3AD203B41FA5}">
                      <a16:colId xmlns:a16="http://schemas.microsoft.com/office/drawing/2014/main" val="485650258"/>
                    </a:ext>
                  </a:extLst>
                </a:gridCol>
                <a:gridCol w="3505199">
                  <a:extLst>
                    <a:ext uri="{9D8B030D-6E8A-4147-A177-3AD203B41FA5}">
                      <a16:colId xmlns:a16="http://schemas.microsoft.com/office/drawing/2014/main" val="622590641"/>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64567576"/>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93670363"/>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96282524"/>
                  </a:ext>
                </a:extLst>
              </a:tr>
            </a:tbl>
          </a:graphicData>
        </a:graphic>
      </p:graphicFrame>
      <p:graphicFrame>
        <p:nvGraphicFramePr>
          <p:cNvPr id="5" name="Table 4">
            <a:extLst>
              <a:ext uri="{FF2B5EF4-FFF2-40B4-BE49-F238E27FC236}">
                <a16:creationId xmlns:a16="http://schemas.microsoft.com/office/drawing/2014/main" id="{86A22BFD-B4F2-C14D-AF35-5CDD1B628D75}"/>
              </a:ext>
            </a:extLst>
          </p:cNvPr>
          <p:cNvGraphicFramePr>
            <a:graphicFrameLocks/>
          </p:cNvGraphicFramePr>
          <p:nvPr>
            <p:extLst>
              <p:ext uri="{D42A27DB-BD31-4B8C-83A1-F6EECF244321}">
                <p14:modId xmlns:p14="http://schemas.microsoft.com/office/powerpoint/2010/main" val="1888716532"/>
              </p:ext>
            </p:extLst>
          </p:nvPr>
        </p:nvGraphicFramePr>
        <p:xfrm>
          <a:off x="838200" y="3919856"/>
          <a:ext cx="7010398" cy="111252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1603881896"/>
                    </a:ext>
                  </a:extLst>
                </a:gridCol>
                <a:gridCol w="3505199">
                  <a:extLst>
                    <a:ext uri="{9D8B030D-6E8A-4147-A177-3AD203B41FA5}">
                      <a16:colId xmlns:a16="http://schemas.microsoft.com/office/drawing/2014/main" val="485650258"/>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2064567576"/>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93670363"/>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1696282524"/>
                  </a:ext>
                </a:extLst>
              </a:tr>
            </a:tbl>
          </a:graphicData>
        </a:graphic>
      </p:graphicFrame>
    </p:spTree>
    <p:extLst>
      <p:ext uri="{BB962C8B-B14F-4D97-AF65-F5344CB8AC3E}">
        <p14:creationId xmlns:p14="http://schemas.microsoft.com/office/powerpoint/2010/main" val="3678560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0E34-C71D-A144-AE41-8DCE3AC60E5D}"/>
              </a:ext>
            </a:extLst>
          </p:cNvPr>
          <p:cNvSpPr>
            <a:spLocks noGrp="1"/>
          </p:cNvSpPr>
          <p:nvPr>
            <p:ph type="title"/>
          </p:nvPr>
        </p:nvSpPr>
        <p:spPr/>
        <p:txBody>
          <a:bodyPr/>
          <a:lstStyle/>
          <a:p>
            <a:r>
              <a:rPr lang="en-US" dirty="0">
                <a:latin typeface="Futura Medium" panose="020B0602020204020303" pitchFamily="34" charset="-79"/>
                <a:cs typeface="Futura Medium" panose="020B0602020204020303" pitchFamily="34" charset="-79"/>
              </a:rPr>
              <a:t>Key Value Pair DB</a:t>
            </a:r>
          </a:p>
        </p:txBody>
      </p:sp>
      <p:sp>
        <p:nvSpPr>
          <p:cNvPr id="4" name="Slide Number Placeholder 3">
            <a:extLst>
              <a:ext uri="{FF2B5EF4-FFF2-40B4-BE49-F238E27FC236}">
                <a16:creationId xmlns:a16="http://schemas.microsoft.com/office/drawing/2014/main" id="{78D57BAE-AF73-8044-A6DE-747ECBB1DD9B}"/>
              </a:ext>
            </a:extLst>
          </p:cNvPr>
          <p:cNvSpPr>
            <a:spLocks noGrp="1"/>
          </p:cNvSpPr>
          <p:nvPr>
            <p:ph type="sldNum" sz="quarter" idx="12"/>
          </p:nvPr>
        </p:nvSpPr>
        <p:spPr/>
        <p:txBody>
          <a:bodyPr/>
          <a:lstStyle/>
          <a:p>
            <a:fld id="{91E941FE-DB72-2149-A072-8CF4451EBF4A}" type="slidenum">
              <a:rPr lang="en-US" smtClean="0"/>
              <a:pPr/>
              <a:t>24</a:t>
            </a:fld>
            <a:endParaRPr lang="en-US"/>
          </a:p>
        </p:txBody>
      </p:sp>
      <p:sp>
        <p:nvSpPr>
          <p:cNvPr id="6" name="Content Placeholder 5">
            <a:extLst>
              <a:ext uri="{FF2B5EF4-FFF2-40B4-BE49-F238E27FC236}">
                <a16:creationId xmlns:a16="http://schemas.microsoft.com/office/drawing/2014/main" id="{8B287DD7-DFA2-F249-B12F-FB58DF59351E}"/>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33DC6054-11B5-1E4F-B3AA-57215F312554}"/>
              </a:ext>
            </a:extLst>
          </p:cNvPr>
          <p:cNvPicPr>
            <a:picLocks noChangeAspect="1"/>
          </p:cNvPicPr>
          <p:nvPr/>
        </p:nvPicPr>
        <p:blipFill>
          <a:blip r:embed="rId2"/>
          <a:stretch>
            <a:fillRect/>
          </a:stretch>
        </p:blipFill>
        <p:spPr>
          <a:xfrm>
            <a:off x="1689100" y="1524000"/>
            <a:ext cx="8978900" cy="4826000"/>
          </a:xfrm>
          <a:prstGeom prst="rect">
            <a:avLst/>
          </a:prstGeom>
        </p:spPr>
      </p:pic>
    </p:spTree>
    <p:extLst>
      <p:ext uri="{BB962C8B-B14F-4D97-AF65-F5344CB8AC3E}">
        <p14:creationId xmlns:p14="http://schemas.microsoft.com/office/powerpoint/2010/main" val="2465717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latin typeface="Futura Medium" panose="020B0602020204020303" pitchFamily="34" charset="-79"/>
                <a:cs typeface="Futura Medium" panose="020B0602020204020303" pitchFamily="34" charset="-79"/>
              </a:rPr>
              <a:t>The Hash Table</a:t>
            </a:r>
          </a:p>
        </p:txBody>
      </p:sp>
      <p:graphicFrame>
        <p:nvGraphicFramePr>
          <p:cNvPr id="14" name="Content Placeholder 13"/>
          <p:cNvGraphicFramePr>
            <a:graphicFrameLocks noGrp="1"/>
          </p:cNvGraphicFramePr>
          <p:nvPr>
            <p:ph sz="half" idx="1"/>
            <p:extLst>
              <p:ext uri="{D42A27DB-BD31-4B8C-83A1-F6EECF244321}">
                <p14:modId xmlns:p14="http://schemas.microsoft.com/office/powerpoint/2010/main" val="905653326"/>
              </p:ext>
            </p:extLst>
          </p:nvPr>
        </p:nvGraphicFramePr>
        <p:xfrm>
          <a:off x="6324600" y="1883734"/>
          <a:ext cx="5358882" cy="3487048"/>
        </p:xfrm>
        <a:graphic>
          <a:graphicData uri="http://schemas.openxmlformats.org/drawingml/2006/table">
            <a:tbl>
              <a:tblPr/>
              <a:tblGrid>
                <a:gridCol w="1786294">
                  <a:extLst>
                    <a:ext uri="{9D8B030D-6E8A-4147-A177-3AD203B41FA5}">
                      <a16:colId xmlns:a16="http://schemas.microsoft.com/office/drawing/2014/main" val="20000"/>
                    </a:ext>
                  </a:extLst>
                </a:gridCol>
                <a:gridCol w="1786294">
                  <a:extLst>
                    <a:ext uri="{9D8B030D-6E8A-4147-A177-3AD203B41FA5}">
                      <a16:colId xmlns:a16="http://schemas.microsoft.com/office/drawing/2014/main" val="20001"/>
                    </a:ext>
                  </a:extLst>
                </a:gridCol>
                <a:gridCol w="1786294">
                  <a:extLst>
                    <a:ext uri="{9D8B030D-6E8A-4147-A177-3AD203B41FA5}">
                      <a16:colId xmlns:a16="http://schemas.microsoft.com/office/drawing/2014/main" val="20002"/>
                    </a:ext>
                  </a:extLst>
                </a:gridCol>
              </a:tblGrid>
              <a:tr h="435881">
                <a:tc>
                  <a:txBody>
                    <a:bodyPr/>
                    <a:lstStyle/>
                    <a:p>
                      <a:pPr algn="l" fontAlgn="t"/>
                      <a:r>
                        <a:rPr lang="en-US" sz="1800" u="none" strike="noStrike" dirty="0">
                          <a:solidFill>
                            <a:srgbClr val="0B0080"/>
                          </a:solidFill>
                          <a:effectLst/>
                        </a:rPr>
                        <a:t>Type</a:t>
                      </a:r>
                      <a:endParaRPr lang="en-US" sz="1800" dirty="0">
                        <a:effectLst/>
                      </a:endParaRPr>
                    </a:p>
                  </a:txBody>
                  <a:tcPr marL="44873" marR="44873" marT="22437" marB="22437">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gridSpan="2">
                  <a:txBody>
                    <a:bodyPr/>
                    <a:lstStyle/>
                    <a:p>
                      <a:pPr algn="l" fontAlgn="t"/>
                      <a:r>
                        <a:rPr lang="en-US" sz="1800" dirty="0">
                          <a:effectLst/>
                        </a:rPr>
                        <a:t>Unordered </a:t>
                      </a:r>
                      <a:r>
                        <a:rPr lang="en-US" sz="1800" u="none" strike="noStrike" dirty="0">
                          <a:solidFill>
                            <a:srgbClr val="0B0080"/>
                          </a:solidFill>
                          <a:effectLst/>
                        </a:rPr>
                        <a:t>associative array</a:t>
                      </a:r>
                      <a:endParaRPr lang="en-US" sz="1800" dirty="0">
                        <a:effectLst/>
                      </a:endParaRPr>
                    </a:p>
                  </a:txBody>
                  <a:tcPr marL="44873" marR="44873" marT="22437" marB="22437">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hMerge="1">
                  <a:txBody>
                    <a:bodyPr/>
                    <a:lstStyle/>
                    <a:p>
                      <a:endParaRPr lang="en-US"/>
                    </a:p>
                  </a:txBody>
                  <a:tcPr/>
                </a:tc>
                <a:extLst>
                  <a:ext uri="{0D108BD9-81ED-4DB2-BD59-A6C34878D82A}">
                    <a16:rowId xmlns:a16="http://schemas.microsoft.com/office/drawing/2014/main" val="10000"/>
                  </a:ext>
                </a:extLst>
              </a:tr>
              <a:tr h="435881">
                <a:tc>
                  <a:txBody>
                    <a:bodyPr/>
                    <a:lstStyle/>
                    <a:p>
                      <a:pPr algn="l" fontAlgn="t"/>
                      <a:r>
                        <a:rPr lang="en-US" sz="1800">
                          <a:effectLst/>
                        </a:rPr>
                        <a:t>Invented</a:t>
                      </a:r>
                    </a:p>
                  </a:txBody>
                  <a:tcPr marL="44873" marR="44873" marT="22437" marB="22437">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gridSpan="2">
                  <a:txBody>
                    <a:bodyPr/>
                    <a:lstStyle/>
                    <a:p>
                      <a:pPr algn="l" fontAlgn="t"/>
                      <a:r>
                        <a:rPr lang="en-US" sz="1800">
                          <a:effectLst/>
                        </a:rPr>
                        <a:t>1953</a:t>
                      </a:r>
                    </a:p>
                  </a:txBody>
                  <a:tcPr marL="44873" marR="44873" marT="22437" marB="22437">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hMerge="1">
                  <a:txBody>
                    <a:bodyPr/>
                    <a:lstStyle/>
                    <a:p>
                      <a:endParaRPr lang="en-US"/>
                    </a:p>
                  </a:txBody>
                  <a:tcPr/>
                </a:tc>
                <a:extLst>
                  <a:ext uri="{0D108BD9-81ED-4DB2-BD59-A6C34878D82A}">
                    <a16:rowId xmlns:a16="http://schemas.microsoft.com/office/drawing/2014/main" val="10001"/>
                  </a:ext>
                </a:extLst>
              </a:tr>
              <a:tr h="435881">
                <a:tc gridSpan="3">
                  <a:txBody>
                    <a:bodyPr/>
                    <a:lstStyle/>
                    <a:p>
                      <a:pPr algn="l" fontAlgn="t"/>
                      <a:r>
                        <a:rPr lang="en-US" sz="1800" u="none" strike="noStrike" dirty="0">
                          <a:solidFill>
                            <a:srgbClr val="0B0080"/>
                          </a:solidFill>
                          <a:effectLst/>
                        </a:rPr>
                        <a:t>Time complexity </a:t>
                      </a:r>
                      <a:r>
                        <a:rPr lang="en-US" sz="1800" dirty="0">
                          <a:effectLst/>
                        </a:rPr>
                        <a:t>in </a:t>
                      </a:r>
                      <a:r>
                        <a:rPr lang="en-US" sz="1800" u="none" strike="noStrike" dirty="0">
                          <a:solidFill>
                            <a:srgbClr val="0B0080"/>
                          </a:solidFill>
                          <a:effectLst/>
                        </a:rPr>
                        <a:t>big O notation</a:t>
                      </a:r>
                      <a:endParaRPr lang="en-US" sz="1800" dirty="0">
                        <a:effectLst/>
                      </a:endParaRPr>
                    </a:p>
                  </a:txBody>
                  <a:tcPr marL="44873" marR="44873" marT="22437" marB="22437">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DDDD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35881">
                <a:tc>
                  <a:txBody>
                    <a:bodyPr/>
                    <a:lstStyle/>
                    <a:p>
                      <a:pPr algn="l" fontAlgn="t"/>
                      <a:endParaRPr lang="en-US" sz="1800">
                        <a:effectLst/>
                      </a:endParaRPr>
                    </a:p>
                  </a:txBody>
                  <a:tcPr marL="44873" marR="44873" marT="22437" marB="22437">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pPr algn="l" fontAlgn="t"/>
                      <a:r>
                        <a:rPr lang="en-US" sz="1800">
                          <a:effectLst/>
                        </a:rPr>
                        <a:t>Average</a:t>
                      </a:r>
                    </a:p>
                  </a:txBody>
                  <a:tcPr marL="44873" marR="44873" marT="22437" marB="22437">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pPr algn="l" fontAlgn="t"/>
                      <a:r>
                        <a:rPr lang="en-US" sz="1800">
                          <a:effectLst/>
                        </a:rPr>
                        <a:t>Worst case</a:t>
                      </a:r>
                    </a:p>
                  </a:txBody>
                  <a:tcPr marL="44873" marR="44873" marT="22437" marB="22437">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435881">
                <a:tc>
                  <a:txBody>
                    <a:bodyPr/>
                    <a:lstStyle/>
                    <a:p>
                      <a:pPr algn="l" fontAlgn="t"/>
                      <a:r>
                        <a:rPr lang="en-US" sz="1800">
                          <a:effectLst/>
                        </a:rPr>
                        <a:t>Space</a:t>
                      </a:r>
                    </a:p>
                  </a:txBody>
                  <a:tcPr marL="44873" marR="44873" marT="22437" marB="22437">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pPr algn="l" fontAlgn="t"/>
                      <a:r>
                        <a:rPr lang="en-US" sz="1800" dirty="0">
                          <a:effectLst/>
                        </a:rPr>
                        <a:t>O(</a:t>
                      </a:r>
                      <a:r>
                        <a:rPr lang="en-US" sz="1800" i="1" dirty="0">
                          <a:effectLst/>
                        </a:rPr>
                        <a:t>n</a:t>
                      </a:r>
                      <a:r>
                        <a:rPr lang="en-US" sz="1800" dirty="0">
                          <a:effectLst/>
                        </a:rPr>
                        <a:t>)</a:t>
                      </a:r>
                    </a:p>
                  </a:txBody>
                  <a:tcPr marL="44873" marR="44873" marT="22437" marB="22437">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pPr algn="l" fontAlgn="t"/>
                      <a:r>
                        <a:rPr lang="en-US" sz="1800">
                          <a:effectLst/>
                        </a:rPr>
                        <a:t>O(</a:t>
                      </a:r>
                      <a:r>
                        <a:rPr lang="en-US" sz="1800" i="1">
                          <a:effectLst/>
                        </a:rPr>
                        <a:t>n</a:t>
                      </a:r>
                      <a:r>
                        <a:rPr lang="en-US" sz="1800">
                          <a:effectLst/>
                        </a:rPr>
                        <a:t>)</a:t>
                      </a:r>
                    </a:p>
                  </a:txBody>
                  <a:tcPr marL="44873" marR="44873" marT="22437" marB="22437">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435881">
                <a:tc>
                  <a:txBody>
                    <a:bodyPr/>
                    <a:lstStyle/>
                    <a:p>
                      <a:pPr algn="l" fontAlgn="t"/>
                      <a:r>
                        <a:rPr lang="en-US" sz="1800">
                          <a:effectLst/>
                        </a:rPr>
                        <a:t>Search</a:t>
                      </a:r>
                    </a:p>
                  </a:txBody>
                  <a:tcPr marL="44873" marR="44873" marT="22437" marB="22437">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pPr algn="l" fontAlgn="t"/>
                      <a:r>
                        <a:rPr lang="en-US" sz="1800" dirty="0">
                          <a:effectLst/>
                        </a:rPr>
                        <a:t>O(1)</a:t>
                      </a:r>
                    </a:p>
                  </a:txBody>
                  <a:tcPr marL="44873" marR="44873" marT="22437" marB="22437">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pPr algn="l" fontAlgn="t"/>
                      <a:r>
                        <a:rPr lang="en-US" sz="1800" dirty="0">
                          <a:effectLst/>
                        </a:rPr>
                        <a:t>O(</a:t>
                      </a:r>
                      <a:r>
                        <a:rPr lang="en-US" sz="1800" i="1" dirty="0">
                          <a:effectLst/>
                        </a:rPr>
                        <a:t>n</a:t>
                      </a:r>
                      <a:r>
                        <a:rPr lang="en-US" sz="1800" dirty="0">
                          <a:effectLst/>
                        </a:rPr>
                        <a:t>)</a:t>
                      </a:r>
                    </a:p>
                  </a:txBody>
                  <a:tcPr marL="44873" marR="44873" marT="22437" marB="22437">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435881">
                <a:tc>
                  <a:txBody>
                    <a:bodyPr/>
                    <a:lstStyle/>
                    <a:p>
                      <a:pPr algn="l" fontAlgn="t"/>
                      <a:r>
                        <a:rPr lang="en-US" sz="1800">
                          <a:effectLst/>
                        </a:rPr>
                        <a:t>Insert</a:t>
                      </a:r>
                    </a:p>
                  </a:txBody>
                  <a:tcPr marL="44873" marR="44873" marT="22437" marB="22437">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pPr algn="l" fontAlgn="t"/>
                      <a:r>
                        <a:rPr lang="en-US" sz="1800" dirty="0">
                          <a:effectLst/>
                        </a:rPr>
                        <a:t>O(1)</a:t>
                      </a:r>
                    </a:p>
                  </a:txBody>
                  <a:tcPr marL="44873" marR="44873" marT="22437" marB="22437">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pPr algn="l" fontAlgn="t"/>
                      <a:r>
                        <a:rPr lang="en-US" sz="1800" dirty="0">
                          <a:effectLst/>
                        </a:rPr>
                        <a:t>O(</a:t>
                      </a:r>
                      <a:r>
                        <a:rPr lang="en-US" sz="1800" i="1" dirty="0">
                          <a:effectLst/>
                        </a:rPr>
                        <a:t>n</a:t>
                      </a:r>
                      <a:r>
                        <a:rPr lang="en-US" sz="1800" dirty="0">
                          <a:effectLst/>
                        </a:rPr>
                        <a:t>)</a:t>
                      </a:r>
                    </a:p>
                  </a:txBody>
                  <a:tcPr marL="44873" marR="44873" marT="22437" marB="22437">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435881">
                <a:tc>
                  <a:txBody>
                    <a:bodyPr/>
                    <a:lstStyle/>
                    <a:p>
                      <a:pPr algn="l" fontAlgn="t"/>
                      <a:r>
                        <a:rPr lang="en-US" sz="1800" dirty="0">
                          <a:effectLst/>
                        </a:rPr>
                        <a:t>Delete</a:t>
                      </a:r>
                    </a:p>
                  </a:txBody>
                  <a:tcPr marL="44873" marR="44873" marT="22437" marB="22437">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pPr algn="l" fontAlgn="t"/>
                      <a:r>
                        <a:rPr lang="en-US" sz="1800">
                          <a:effectLst/>
                        </a:rPr>
                        <a:t>O(1)</a:t>
                      </a:r>
                    </a:p>
                  </a:txBody>
                  <a:tcPr marL="44873" marR="44873" marT="22437" marB="22437">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pPr algn="l" fontAlgn="t"/>
                      <a:r>
                        <a:rPr lang="en-US" sz="1800" dirty="0">
                          <a:effectLst/>
                        </a:rPr>
                        <a:t>O(</a:t>
                      </a:r>
                      <a:r>
                        <a:rPr lang="en-US" sz="1800" i="1" dirty="0">
                          <a:effectLst/>
                        </a:rPr>
                        <a:t>n</a:t>
                      </a:r>
                      <a:r>
                        <a:rPr lang="en-US" sz="1800" dirty="0">
                          <a:effectLst/>
                        </a:rPr>
                        <a:t>)</a:t>
                      </a:r>
                    </a:p>
                  </a:txBody>
                  <a:tcPr marL="44873" marR="44873" marT="22437" marB="22437">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bl>
          </a:graphicData>
        </a:graphic>
      </p:graphicFrame>
      <p:pic>
        <p:nvPicPr>
          <p:cNvPr id="17" name="Picture 4" descr="https://upload.wikimedia.org/wikipedia/commons/thumb/b/bf/Hash_table_5_0_1_1_1_1_0_SP.svg/380px-Hash_table_5_0_1_1_1_1_0_SP.svg.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95125" y="1568357"/>
            <a:ext cx="5358883" cy="4653767"/>
          </a:xfrm>
          <a:prstGeom prst="rect">
            <a:avLst/>
          </a:prstGeom>
          <a:noFill/>
          <a:extLst>
            <a:ext uri="{909E8E84-426E-40DD-AFC4-6F175D3DCCD1}">
              <a14:hiddenFill xmlns:a14="http://schemas.microsoft.com/office/drawing/2010/main">
                <a:solidFill>
                  <a:srgbClr val="FFFFFF"/>
                </a:solidFill>
              </a14:hiddenFill>
            </a:ext>
          </a:extLst>
        </p:spPr>
      </p:pic>
      <p:sp>
        <p:nvSpPr>
          <p:cNvPr id="16" name="Slide Number Placeholder 15"/>
          <p:cNvSpPr>
            <a:spLocks noGrp="1"/>
          </p:cNvSpPr>
          <p:nvPr>
            <p:ph type="sldNum" sz="quarter" idx="12"/>
          </p:nvPr>
        </p:nvSpPr>
        <p:spPr/>
        <p:txBody>
          <a:bodyPr/>
          <a:lstStyle/>
          <a:p>
            <a:fld id="{5B55EAD1-A86D-9D4A-BEA1-B2E4F0AA2B0F}" type="slidenum">
              <a:rPr lang="en-US" smtClean="0"/>
              <a:pPr/>
              <a:t>25</a:t>
            </a:fld>
            <a:endParaRPr lang="en-US"/>
          </a:p>
        </p:txBody>
      </p:sp>
    </p:spTree>
    <p:extLst>
      <p:ext uri="{BB962C8B-B14F-4D97-AF65-F5344CB8AC3E}">
        <p14:creationId xmlns:p14="http://schemas.microsoft.com/office/powerpoint/2010/main" val="1223099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Hashing Results</a:t>
            </a:r>
          </a:p>
        </p:txBody>
      </p:sp>
      <p:sp>
        <p:nvSpPr>
          <p:cNvPr id="4" name="Slide Number Placeholder 3"/>
          <p:cNvSpPr>
            <a:spLocks noGrp="1"/>
          </p:cNvSpPr>
          <p:nvPr>
            <p:ph type="sldNum" sz="quarter" idx="12"/>
          </p:nvPr>
        </p:nvSpPr>
        <p:spPr/>
        <p:txBody>
          <a:bodyPr/>
          <a:lstStyle/>
          <a:p>
            <a:fld id="{91E941FE-DB72-2149-A072-8CF4451EBF4A}" type="slidenum">
              <a:rPr lang="en-US" smtClean="0"/>
              <a:pPr/>
              <a:t>26</a:t>
            </a:fld>
            <a:endParaRPr lang="en-US"/>
          </a:p>
        </p:txBody>
      </p:sp>
      <p:pic>
        <p:nvPicPr>
          <p:cNvPr id="1028" name="Picture 4"/>
          <p:cNvPicPr>
            <a:picLocks noGrp="1" noChangeAspect="1" noChangeArrowheads="1"/>
          </p:cNvPicPr>
          <p:nvPr>
            <p:ph sz="half" idx="2"/>
          </p:nvPr>
        </p:nvPicPr>
        <p:blipFill>
          <a:blip r:embed="rId2" cstate="email">
            <a:extLst>
              <a:ext uri="{28A0092B-C50C-407E-A947-70E740481C1C}">
                <a14:useLocalDpi xmlns:a14="http://schemas.microsoft.com/office/drawing/2010/main" val="0"/>
              </a:ext>
            </a:extLst>
          </a:blip>
          <a:srcRect/>
          <a:stretch>
            <a:fillRect/>
          </a:stretch>
        </p:blipFill>
        <p:spPr bwMode="auto">
          <a:xfrm>
            <a:off x="6324600" y="1828800"/>
            <a:ext cx="3700426" cy="4525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Grp="1" noChangeAspect="1" noChangeArrowheads="1"/>
          </p:cNvPicPr>
          <p:nvPr>
            <p:ph sz="half" idx="1"/>
          </p:nvPr>
        </p:nvPicPr>
        <p:blipFill>
          <a:blip r:embed="rId3" cstate="email">
            <a:extLst>
              <a:ext uri="{28A0092B-C50C-407E-A947-70E740481C1C}">
                <a14:useLocalDpi xmlns:a14="http://schemas.microsoft.com/office/drawing/2010/main" val="0"/>
              </a:ext>
            </a:extLst>
          </a:blip>
          <a:srcRect/>
          <a:stretch>
            <a:fillRect/>
          </a:stretch>
        </p:blipFill>
        <p:spPr bwMode="auto">
          <a:xfrm>
            <a:off x="2133601" y="1828800"/>
            <a:ext cx="3765657" cy="4525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2965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1"/>
          <p:cNvSpPr txBox="1">
            <a:spLocks noChangeArrowheads="1"/>
          </p:cNvSpPr>
          <p:nvPr/>
        </p:nvSpPr>
        <p:spPr bwMode="auto">
          <a:xfrm>
            <a:off x="1881188" y="42862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rIns="0" bIns="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9pPr>
          </a:lstStyle>
          <a:p>
            <a:pPr eaLnBrk="1" hangingPunct="1">
              <a:buClrTx/>
              <a:buFontTx/>
              <a:buNone/>
            </a:pPr>
            <a:endParaRPr lang="zh-CN" altLang="zh-CN" sz="5000" dirty="0">
              <a:solidFill>
                <a:srgbClr val="04617B"/>
              </a:solidFill>
              <a:latin typeface="Calibri" pitchFamily="34" charset="0"/>
            </a:endParaRPr>
          </a:p>
        </p:txBody>
      </p:sp>
      <p:sp>
        <p:nvSpPr>
          <p:cNvPr id="10243" name="Text Box 2"/>
          <p:cNvSpPr txBox="1">
            <a:spLocks noChangeArrowheads="1"/>
          </p:cNvSpPr>
          <p:nvPr/>
        </p:nvSpPr>
        <p:spPr bwMode="auto">
          <a:xfrm>
            <a:off x="1981200" y="1643064"/>
            <a:ext cx="8115300"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271463" indent="-27146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1pPr>
            <a:lvl2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2pPr>
            <a:lvl3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3pPr>
            <a:lvl4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4pPr>
            <a:lvl5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9pPr>
          </a:lstStyle>
          <a:p>
            <a:pPr eaLnBrk="1" hangingPunct="1">
              <a:spcBef>
                <a:spcPts val="650"/>
              </a:spcBef>
              <a:buClr>
                <a:srgbClr val="0BD0D9"/>
              </a:buClr>
              <a:buSzPct val="95000"/>
              <a:buFont typeface="Wingdings 2" pitchFamily="18" charset="2"/>
              <a:buChar char=""/>
            </a:pPr>
            <a:endParaRPr lang="zh-CN" altLang="zh-CN" sz="2600" dirty="0">
              <a:solidFill>
                <a:srgbClr val="000000"/>
              </a:solidFill>
              <a:latin typeface="Constantia" pitchFamily="18" charset="0"/>
            </a:endParaRPr>
          </a:p>
        </p:txBody>
      </p:sp>
      <p:sp>
        <p:nvSpPr>
          <p:cNvPr id="2" name="Title 1"/>
          <p:cNvSpPr>
            <a:spLocks noGrp="1"/>
          </p:cNvSpPr>
          <p:nvPr>
            <p:ph type="title"/>
          </p:nvPr>
        </p:nvSpPr>
        <p:spPr/>
        <p:txBody>
          <a:bodyPr/>
          <a:lstStyle/>
          <a:p>
            <a:r>
              <a:rPr lang="en-US" altLang="zh-CN" dirty="0"/>
              <a:t>Benefits of KVP</a:t>
            </a:r>
            <a:endParaRPr lang="en-US" dirty="0"/>
          </a:p>
        </p:txBody>
      </p:sp>
      <p:sp>
        <p:nvSpPr>
          <p:cNvPr id="3" name="Content Placeholder 2"/>
          <p:cNvSpPr>
            <a:spLocks noGrp="1"/>
          </p:cNvSpPr>
          <p:nvPr>
            <p:ph idx="1"/>
          </p:nvPr>
        </p:nvSpPr>
        <p:spPr>
          <a:xfrm>
            <a:off x="838200" y="1645692"/>
            <a:ext cx="6629400" cy="4897438"/>
          </a:xfrm>
        </p:spPr>
        <p:txBody>
          <a:bodyPr/>
          <a:lstStyle/>
          <a:p>
            <a:pPr marL="0" indent="0">
              <a:buNone/>
            </a:pPr>
            <a:r>
              <a:rPr lang="en-US" altLang="zh-CN" sz="2000" dirty="0">
                <a:solidFill>
                  <a:srgbClr val="0066FF"/>
                </a:solidFill>
              </a:rPr>
              <a:t>Fault-tolerance </a:t>
            </a:r>
            <a:r>
              <a:rPr lang="en-US" altLang="zh-CN" sz="2000" dirty="0"/>
              <a:t>- </a:t>
            </a:r>
            <a:r>
              <a:rPr lang="en-US" sz="2000" dirty="0"/>
              <a:t>Continue operating even during failures.</a:t>
            </a:r>
          </a:p>
          <a:p>
            <a:pPr marL="0" indent="0">
              <a:buNone/>
            </a:pPr>
            <a:endParaRPr lang="en-US" sz="2000" dirty="0"/>
          </a:p>
          <a:p>
            <a:pPr marL="0" indent="0">
              <a:buNone/>
            </a:pPr>
            <a:r>
              <a:rPr lang="en-US" altLang="zh-CN" sz="2000" dirty="0">
                <a:solidFill>
                  <a:srgbClr val="3366FF"/>
                </a:solidFill>
              </a:rPr>
              <a:t>Queries</a:t>
            </a:r>
            <a:r>
              <a:rPr lang="en-US" altLang="zh-CN" sz="2000" dirty="0"/>
              <a:t> – Easy way of accessing data.</a:t>
            </a:r>
          </a:p>
          <a:p>
            <a:pPr marL="0" indent="0">
              <a:buNone/>
            </a:pPr>
            <a:endParaRPr lang="en-US" altLang="zh-CN" sz="2000" dirty="0"/>
          </a:p>
          <a:p>
            <a:pPr marL="0" indent="0">
              <a:buNone/>
            </a:pPr>
            <a:r>
              <a:rPr lang="en-US" altLang="zh-CN" sz="2000" dirty="0">
                <a:solidFill>
                  <a:srgbClr val="3366FF"/>
                </a:solidFill>
              </a:rPr>
              <a:t>Storage options </a:t>
            </a:r>
            <a:r>
              <a:rPr lang="en-US" altLang="zh-CN" sz="2000" dirty="0"/>
              <a:t>– Large array of hardware options are available.</a:t>
            </a:r>
          </a:p>
          <a:p>
            <a:pPr marL="0" indent="0">
              <a:buNone/>
            </a:pPr>
            <a:endParaRPr lang="en-US" altLang="zh-CN" sz="2000" dirty="0"/>
          </a:p>
          <a:p>
            <a:pPr marL="0" indent="0">
              <a:buNone/>
            </a:pPr>
            <a:r>
              <a:rPr lang="en-US" altLang="zh-CN" sz="2000" dirty="0">
                <a:solidFill>
                  <a:srgbClr val="3366FF"/>
                </a:solidFill>
              </a:rPr>
              <a:t>Data replication </a:t>
            </a:r>
            <a:r>
              <a:rPr lang="en-US" altLang="zh-CN" sz="2000" dirty="0"/>
              <a:t>– Data is effectively and efficiently transferred from one system to another.</a:t>
            </a:r>
          </a:p>
          <a:p>
            <a:pPr marL="0" indent="0">
              <a:buNone/>
            </a:pPr>
            <a:endParaRPr lang="en-US" altLang="zh-CN" sz="2000" dirty="0"/>
          </a:p>
          <a:p>
            <a:pPr marL="0" indent="0">
              <a:buNone/>
            </a:pPr>
            <a:r>
              <a:rPr lang="en-US" altLang="zh-CN" sz="2000" dirty="0">
                <a:solidFill>
                  <a:srgbClr val="3366FF"/>
                </a:solidFill>
              </a:rPr>
              <a:t>Predictable latency </a:t>
            </a:r>
            <a:r>
              <a:rPr lang="en-US" altLang="zh-CN" sz="2000" dirty="0"/>
              <a:t>– Detect and avoid bottlenecks.</a:t>
            </a:r>
          </a:p>
          <a:p>
            <a:pPr marL="0" indent="0">
              <a:buNone/>
            </a:pPr>
            <a:endParaRPr lang="en-US" altLang="zh-CN" sz="2000" dirty="0"/>
          </a:p>
          <a:p>
            <a:pPr marL="0" indent="0">
              <a:buNone/>
            </a:pPr>
            <a:r>
              <a:rPr lang="en-US" altLang="zh-CN" sz="2000" dirty="0">
                <a:solidFill>
                  <a:srgbClr val="3366FF"/>
                </a:solidFill>
              </a:rPr>
              <a:t>Tunable consistency </a:t>
            </a:r>
            <a:r>
              <a:rPr lang="en-US" altLang="zh-CN" sz="2000" dirty="0"/>
              <a:t>- </a:t>
            </a:r>
            <a:r>
              <a:rPr lang="en-US" sz="2000" dirty="0"/>
              <a:t>Consistency can be configured per cluster, data center, or individual I/O operation.</a:t>
            </a:r>
            <a:endParaRPr lang="en-US" altLang="zh-CN" sz="2000" dirty="0"/>
          </a:p>
          <a:p>
            <a:endParaRPr lang="en-US" altLang="zh-CN" sz="2000" dirty="0"/>
          </a:p>
          <a:p>
            <a:endParaRPr lang="zh-CN" altLang="zh-CN" sz="2000" dirty="0"/>
          </a:p>
          <a:p>
            <a:endParaRPr lang="en-US" sz="2000" dirty="0"/>
          </a:p>
        </p:txBody>
      </p:sp>
      <p:pic>
        <p:nvPicPr>
          <p:cNvPr id="1028" name="Picture 4" descr="http://1.bp.blogspot.com/-NhP-r7kTpIw/UBfkiMj_1lI/AAAAAAAAAJ0/CV1gFLfNLW0/s1600/Types%2Bof%2BNoSQL%2B-%2Bkey%2Bvalue%2Bsto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1600200"/>
            <a:ext cx="3886200" cy="3400426"/>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p:cNvSpPr>
            <a:spLocks noGrp="1"/>
          </p:cNvSpPr>
          <p:nvPr>
            <p:ph type="sldNum" sz="quarter" idx="12"/>
          </p:nvPr>
        </p:nvSpPr>
        <p:spPr/>
        <p:txBody>
          <a:bodyPr/>
          <a:lstStyle/>
          <a:p>
            <a:fld id="{91E941FE-DB72-2149-A072-8CF4451EBF4A}" type="slidenum">
              <a:rPr lang="en-US" smtClean="0"/>
              <a:pPr/>
              <a:t>27</a:t>
            </a:fld>
            <a:endParaRPr lang="en-US"/>
          </a:p>
        </p:txBody>
      </p:sp>
    </p:spTree>
    <p:extLst>
      <p:ext uri="{BB962C8B-B14F-4D97-AF65-F5344CB8AC3E}">
        <p14:creationId xmlns:p14="http://schemas.microsoft.com/office/powerpoint/2010/main" val="150053787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1"/>
          <p:cNvSpPr txBox="1">
            <a:spLocks noChangeArrowheads="1"/>
          </p:cNvSpPr>
          <p:nvPr/>
        </p:nvSpPr>
        <p:spPr bwMode="auto">
          <a:xfrm>
            <a:off x="1897026" y="457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rIns="0" bIns="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9pPr>
          </a:lstStyle>
          <a:p>
            <a:pPr eaLnBrk="1" hangingPunct="1">
              <a:buClrTx/>
              <a:buFontTx/>
              <a:buNone/>
            </a:pPr>
            <a:endParaRPr lang="zh-CN" altLang="zh-CN" sz="5000" dirty="0">
              <a:solidFill>
                <a:srgbClr val="04617B"/>
              </a:solidFill>
              <a:latin typeface="Calibri" pitchFamily="34" charset="0"/>
            </a:endParaRPr>
          </a:p>
        </p:txBody>
      </p:sp>
      <p:sp>
        <p:nvSpPr>
          <p:cNvPr id="10243" name="Text Box 2"/>
          <p:cNvSpPr txBox="1">
            <a:spLocks noChangeArrowheads="1"/>
          </p:cNvSpPr>
          <p:nvPr/>
        </p:nvSpPr>
        <p:spPr bwMode="auto">
          <a:xfrm>
            <a:off x="1981200" y="1643064"/>
            <a:ext cx="8115300"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271463" indent="-27146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1pPr>
            <a:lvl2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2pPr>
            <a:lvl3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3pPr>
            <a:lvl4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4pPr>
            <a:lvl5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9pPr>
          </a:lstStyle>
          <a:p>
            <a:pPr eaLnBrk="1" hangingPunct="1">
              <a:spcBef>
                <a:spcPts val="650"/>
              </a:spcBef>
              <a:buClr>
                <a:srgbClr val="0BD0D9"/>
              </a:buClr>
              <a:buSzPct val="95000"/>
              <a:buFont typeface="Wingdings 2" pitchFamily="18" charset="2"/>
              <a:buChar char=""/>
            </a:pPr>
            <a:endParaRPr lang="zh-CN" altLang="zh-CN" sz="2600" dirty="0">
              <a:solidFill>
                <a:srgbClr val="000000"/>
              </a:solidFill>
              <a:latin typeface="Constantia" pitchFamily="18" charset="0"/>
            </a:endParaRPr>
          </a:p>
        </p:txBody>
      </p:sp>
      <p:sp>
        <p:nvSpPr>
          <p:cNvPr id="2" name="Title 1"/>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[Wide] Column Store</a:t>
            </a:r>
            <a:endParaRPr lang="en-US" dirty="0">
              <a:latin typeface="Futura Medium" panose="020B0602020204020303" pitchFamily="34" charset="-79"/>
              <a:cs typeface="Futura Medium" panose="020B0602020204020303" pitchFamily="34" charset="-79"/>
            </a:endParaRPr>
          </a:p>
        </p:txBody>
      </p:sp>
      <p:sp>
        <p:nvSpPr>
          <p:cNvPr id="3" name="Content Placeholder 2"/>
          <p:cNvSpPr>
            <a:spLocks noGrp="1"/>
          </p:cNvSpPr>
          <p:nvPr>
            <p:ph idx="1"/>
          </p:nvPr>
        </p:nvSpPr>
        <p:spPr/>
        <p:txBody>
          <a:bodyPr/>
          <a:lstStyle/>
          <a:p>
            <a:r>
              <a:rPr lang="en-US" altLang="zh-CN" dirty="0">
                <a:latin typeface="Garamond" panose="02020404030301010803" pitchFamily="18" charset="0"/>
              </a:rPr>
              <a:t>Sub-type of </a:t>
            </a:r>
            <a:r>
              <a:rPr lang="en-US" altLang="zh-CN" dirty="0">
                <a:solidFill>
                  <a:srgbClr val="3366FF"/>
                </a:solidFill>
                <a:latin typeface="Garamond" panose="02020404030301010803" pitchFamily="18" charset="0"/>
              </a:rPr>
              <a:t>key-value database</a:t>
            </a:r>
            <a:r>
              <a:rPr lang="en-US" altLang="zh-CN" dirty="0">
                <a:latin typeface="Garamond" panose="02020404030301010803" pitchFamily="18" charset="0"/>
              </a:rPr>
              <a:t>. </a:t>
            </a:r>
          </a:p>
          <a:p>
            <a:r>
              <a:rPr lang="en-US" altLang="zh-CN" dirty="0">
                <a:latin typeface="Garamond" panose="02020404030301010803" pitchFamily="18" charset="0"/>
              </a:rPr>
              <a:t>Uses tables, rows, and columns, but unlike a relational database, </a:t>
            </a:r>
            <a:r>
              <a:rPr lang="en-US" dirty="0">
                <a:solidFill>
                  <a:srgbClr val="3366FF"/>
                </a:solidFill>
                <a:latin typeface="Garamond" panose="02020404030301010803" pitchFamily="18" charset="0"/>
              </a:rPr>
              <a:t>columns are created for each row </a:t>
            </a:r>
            <a:r>
              <a:rPr lang="en-US" dirty="0">
                <a:latin typeface="Garamond" panose="02020404030301010803" pitchFamily="18" charset="0"/>
              </a:rPr>
              <a:t>rather than being predefined by the table structure</a:t>
            </a:r>
          </a:p>
          <a:p>
            <a:r>
              <a:rPr lang="en-US" altLang="zh-CN" dirty="0">
                <a:latin typeface="Garamond" panose="02020404030301010803" pitchFamily="18" charset="0"/>
              </a:rPr>
              <a:t>Examples: Google </a:t>
            </a:r>
            <a:r>
              <a:rPr lang="en-US" altLang="zh-CN" dirty="0" err="1">
                <a:latin typeface="Garamond" panose="02020404030301010803" pitchFamily="18" charset="0"/>
              </a:rPr>
              <a:t>BigTable</a:t>
            </a:r>
            <a:r>
              <a:rPr lang="en-US" altLang="zh-CN" dirty="0">
                <a:latin typeface="Garamond" panose="02020404030301010803" pitchFamily="18" charset="0"/>
              </a:rPr>
              <a:t>,  Apache Cassandra</a:t>
            </a:r>
          </a:p>
        </p:txBody>
      </p:sp>
      <p:sp>
        <p:nvSpPr>
          <p:cNvPr id="4" name="Slide Number Placeholder 3"/>
          <p:cNvSpPr>
            <a:spLocks noGrp="1"/>
          </p:cNvSpPr>
          <p:nvPr>
            <p:ph type="sldNum" sz="quarter" idx="12"/>
          </p:nvPr>
        </p:nvSpPr>
        <p:spPr/>
        <p:txBody>
          <a:bodyPr/>
          <a:lstStyle/>
          <a:p>
            <a:fld id="{91E941FE-DB72-2149-A072-8CF4451EBF4A}" type="slidenum">
              <a:rPr lang="en-US" smtClean="0"/>
              <a:pPr/>
              <a:t>28</a:t>
            </a:fld>
            <a:endParaRPr lang="en-US"/>
          </a:p>
        </p:txBody>
      </p:sp>
      <p:pic>
        <p:nvPicPr>
          <p:cNvPr id="5" name="Picture 4">
            <a:extLst>
              <a:ext uri="{FF2B5EF4-FFF2-40B4-BE49-F238E27FC236}">
                <a16:creationId xmlns:a16="http://schemas.microsoft.com/office/drawing/2014/main" id="{9FACA215-14FF-0747-ABEF-BF0DFFDFD47A}"/>
              </a:ext>
            </a:extLst>
          </p:cNvPr>
          <p:cNvPicPr>
            <a:picLocks noChangeAspect="1"/>
          </p:cNvPicPr>
          <p:nvPr/>
        </p:nvPicPr>
        <p:blipFill>
          <a:blip r:embed="rId3"/>
          <a:stretch>
            <a:fillRect/>
          </a:stretch>
        </p:blipFill>
        <p:spPr>
          <a:xfrm>
            <a:off x="4724400" y="4191000"/>
            <a:ext cx="812800" cy="812800"/>
          </a:xfrm>
          <a:prstGeom prst="rect">
            <a:avLst/>
          </a:prstGeom>
        </p:spPr>
      </p:pic>
      <p:pic>
        <p:nvPicPr>
          <p:cNvPr id="6" name="Picture 5">
            <a:extLst>
              <a:ext uri="{FF2B5EF4-FFF2-40B4-BE49-F238E27FC236}">
                <a16:creationId xmlns:a16="http://schemas.microsoft.com/office/drawing/2014/main" id="{A8750A59-2C0C-B947-94E3-AE07D519ED1A}"/>
              </a:ext>
            </a:extLst>
          </p:cNvPr>
          <p:cNvPicPr>
            <a:picLocks noChangeAspect="1"/>
          </p:cNvPicPr>
          <p:nvPr/>
        </p:nvPicPr>
        <p:blipFill>
          <a:blip r:embed="rId4"/>
          <a:stretch>
            <a:fillRect/>
          </a:stretch>
        </p:blipFill>
        <p:spPr>
          <a:xfrm>
            <a:off x="6934200" y="4173967"/>
            <a:ext cx="1765300" cy="1181100"/>
          </a:xfrm>
          <a:prstGeom prst="rect">
            <a:avLst/>
          </a:prstGeom>
        </p:spPr>
      </p:pic>
    </p:spTree>
    <p:extLst>
      <p:ext uri="{BB962C8B-B14F-4D97-AF65-F5344CB8AC3E}">
        <p14:creationId xmlns:p14="http://schemas.microsoft.com/office/powerpoint/2010/main" val="152503161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C5005-5777-264D-B5EE-C2891149E094}"/>
              </a:ext>
            </a:extLst>
          </p:cNvPr>
          <p:cNvSpPr>
            <a:spLocks noGrp="1"/>
          </p:cNvSpPr>
          <p:nvPr>
            <p:ph type="title"/>
          </p:nvPr>
        </p:nvSpPr>
        <p:spPr/>
        <p:txBody>
          <a:bodyPr/>
          <a:lstStyle/>
          <a:p>
            <a:r>
              <a:rPr lang="en-US" dirty="0"/>
              <a:t>Columns and Column Families</a:t>
            </a:r>
          </a:p>
        </p:txBody>
      </p:sp>
      <p:sp>
        <p:nvSpPr>
          <p:cNvPr id="3" name="Content Placeholder 2">
            <a:extLst>
              <a:ext uri="{FF2B5EF4-FFF2-40B4-BE49-F238E27FC236}">
                <a16:creationId xmlns:a16="http://schemas.microsoft.com/office/drawing/2014/main" id="{47100E2B-FA6E-6648-8D3E-79F248C51D0C}"/>
              </a:ext>
            </a:extLst>
          </p:cNvPr>
          <p:cNvSpPr>
            <a:spLocks noGrp="1"/>
          </p:cNvSpPr>
          <p:nvPr>
            <p:ph idx="1"/>
          </p:nvPr>
        </p:nvSpPr>
        <p:spPr/>
        <p:txBody>
          <a:bodyPr>
            <a:normAutofit lnSpcReduction="10000"/>
          </a:bodyPr>
          <a:lstStyle/>
          <a:p>
            <a:pPr marL="0" indent="0">
              <a:buNone/>
            </a:pPr>
            <a:endParaRPr lang="en-US" b="1" dirty="0">
              <a:solidFill>
                <a:srgbClr val="3366FF"/>
              </a:solidFill>
            </a:endParaRPr>
          </a:p>
          <a:p>
            <a:pPr marL="0" indent="0">
              <a:buNone/>
            </a:pPr>
            <a:r>
              <a:rPr lang="en-US" b="1" dirty="0"/>
              <a:t>Column</a:t>
            </a:r>
            <a:r>
              <a:rPr lang="en-US" dirty="0"/>
              <a:t>: The basic unit in a wide-column database and consists of a key and value pair. </a:t>
            </a:r>
          </a:p>
          <a:p>
            <a:pPr marL="0" indent="0">
              <a:buNone/>
            </a:pPr>
            <a:endParaRPr lang="en-US" b="1" dirty="0"/>
          </a:p>
          <a:p>
            <a:pPr marL="0" indent="0">
              <a:buNone/>
            </a:pPr>
            <a:r>
              <a:rPr lang="en-US" b="1" dirty="0"/>
              <a:t>Column family</a:t>
            </a:r>
            <a:r>
              <a:rPr lang="en-US" i="1" dirty="0"/>
              <a:t>: </a:t>
            </a:r>
            <a:r>
              <a:rPr lang="en-US" dirty="0"/>
              <a:t>Each row in the column family has a unique identifier key, and then as many columns as it needs to hold the information.</a:t>
            </a:r>
          </a:p>
          <a:p>
            <a:pPr marL="401637" lvl="1" indent="0">
              <a:buNone/>
            </a:pPr>
            <a:r>
              <a:rPr lang="en-US" sz="1800" dirty="0" err="1">
                <a:latin typeface="Consolas" panose="020B0609020204030204" pitchFamily="49" charset="0"/>
                <a:cs typeface="Consolas" panose="020B0609020204030204" pitchFamily="49" charset="0"/>
              </a:rPr>
              <a:t>UserProfile</a:t>
            </a:r>
            <a:r>
              <a:rPr lang="en-US" sz="1800" dirty="0">
                <a:latin typeface="Consolas" panose="020B0609020204030204" pitchFamily="49" charset="0"/>
                <a:cs typeface="Consolas" panose="020B0609020204030204" pitchFamily="49" charset="0"/>
              </a:rPr>
              <a:t> = { </a:t>
            </a:r>
          </a:p>
          <a:p>
            <a:pPr marL="666750" lvl="2" indent="0">
              <a:buNone/>
            </a:pPr>
            <a:r>
              <a:rPr lang="en-US" sz="1800" dirty="0">
                <a:latin typeface="Consolas" panose="020B0609020204030204" pitchFamily="49" charset="0"/>
                <a:cs typeface="Consolas" panose="020B0609020204030204" pitchFamily="49" charset="0"/>
              </a:rPr>
              <a:t>Cassandra = {</a:t>
            </a:r>
            <a:r>
              <a:rPr lang="en-US" sz="1800" dirty="0" err="1">
                <a:latin typeface="Consolas" panose="020B0609020204030204" pitchFamily="49" charset="0"/>
                <a:cs typeface="Consolas" panose="020B0609020204030204" pitchFamily="49" charset="0"/>
              </a:rPr>
              <a:t>emailAddress</a:t>
            </a:r>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cassandra@apache.org</a:t>
            </a:r>
            <a:r>
              <a:rPr lang="en-US" sz="1800" dirty="0">
                <a:latin typeface="Consolas" panose="020B0609020204030204" pitchFamily="49" charset="0"/>
                <a:cs typeface="Consolas" panose="020B0609020204030204" pitchFamily="49" charset="0"/>
              </a:rPr>
              <a:t>", age:20}, </a:t>
            </a:r>
          </a:p>
          <a:p>
            <a:pPr marL="666750" lvl="2" indent="0">
              <a:buNone/>
            </a:pPr>
            <a:r>
              <a:rPr lang="en-US" sz="1800" dirty="0" err="1">
                <a:latin typeface="Consolas" panose="020B0609020204030204" pitchFamily="49" charset="0"/>
                <a:cs typeface="Consolas" panose="020B0609020204030204" pitchFamily="49" charset="0"/>
              </a:rPr>
              <a:t>TerryCho</a:t>
            </a:r>
            <a:r>
              <a:rPr lang="en-US" sz="1800" dirty="0">
                <a:latin typeface="Consolas" panose="020B0609020204030204" pitchFamily="49" charset="0"/>
                <a:cs typeface="Consolas" panose="020B0609020204030204" pitchFamily="49" charset="0"/>
              </a:rPr>
              <a:t> = {</a:t>
            </a:r>
            <a:r>
              <a:rPr lang="en-US" sz="1800" dirty="0" err="1">
                <a:latin typeface="Consolas" panose="020B0609020204030204" pitchFamily="49" charset="0"/>
                <a:cs typeface="Consolas" panose="020B0609020204030204" pitchFamily="49" charset="0"/>
              </a:rPr>
              <a:t>emailAddress</a:t>
            </a:r>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terry.cho@apache.org</a:t>
            </a: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gender:"male</a:t>
            </a:r>
            <a:r>
              <a:rPr lang="en-US" sz="1800" dirty="0">
                <a:latin typeface="Consolas" panose="020B0609020204030204" pitchFamily="49" charset="0"/>
                <a:cs typeface="Consolas" panose="020B0609020204030204" pitchFamily="49" charset="0"/>
              </a:rPr>
              <a:t>"}, </a:t>
            </a:r>
          </a:p>
          <a:p>
            <a:pPr marL="666750" lvl="2" indent="0">
              <a:buNone/>
            </a:pPr>
            <a:r>
              <a:rPr lang="en-US" sz="1800" dirty="0" err="1">
                <a:latin typeface="Consolas" panose="020B0609020204030204" pitchFamily="49" charset="0"/>
                <a:cs typeface="Consolas" panose="020B0609020204030204" pitchFamily="49" charset="0"/>
              </a:rPr>
              <a:t>EKaltman</a:t>
            </a: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emailAddress</a:t>
            </a:r>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eric.kaltman@csuci.edu</a:t>
            </a: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gender:“male</a:t>
            </a: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address:“Camarillo</a:t>
            </a:r>
            <a:r>
              <a:rPr lang="en-US" sz="1800" dirty="0">
                <a:latin typeface="Consolas" panose="020B0609020204030204" pitchFamily="49" charset="0"/>
                <a:cs typeface="Consolas" panose="020B0609020204030204" pitchFamily="49" charset="0"/>
              </a:rPr>
              <a:t>"}, </a:t>
            </a:r>
          </a:p>
          <a:p>
            <a:pPr marL="666750" lvl="2" indent="0">
              <a:buNone/>
            </a:pPr>
            <a:r>
              <a:rPr lang="en-US" sz="18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2123878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FEB0F-D90B-1347-9D41-CD3E8A1ADCCA}"/>
              </a:ext>
            </a:extLst>
          </p:cNvPr>
          <p:cNvSpPr>
            <a:spLocks noGrp="1"/>
          </p:cNvSpPr>
          <p:nvPr>
            <p:ph type="title"/>
          </p:nvPr>
        </p:nvSpPr>
        <p:spPr/>
        <p:txBody>
          <a:bodyPr/>
          <a:lstStyle/>
          <a:p>
            <a:r>
              <a:rPr lang="en-US" dirty="0"/>
              <a:t>Updates and Announcements</a:t>
            </a:r>
          </a:p>
        </p:txBody>
      </p:sp>
      <p:sp>
        <p:nvSpPr>
          <p:cNvPr id="3" name="Content Placeholder 2">
            <a:extLst>
              <a:ext uri="{FF2B5EF4-FFF2-40B4-BE49-F238E27FC236}">
                <a16:creationId xmlns:a16="http://schemas.microsoft.com/office/drawing/2014/main" id="{FA86680C-35CF-184A-BCE8-D4F039A4E9C7}"/>
              </a:ext>
            </a:extLst>
          </p:cNvPr>
          <p:cNvSpPr>
            <a:spLocks noGrp="1"/>
          </p:cNvSpPr>
          <p:nvPr>
            <p:ph idx="1"/>
          </p:nvPr>
        </p:nvSpPr>
        <p:spPr/>
        <p:txBody>
          <a:bodyPr>
            <a:normAutofit lnSpcReduction="10000"/>
          </a:bodyPr>
          <a:lstStyle/>
          <a:p>
            <a:pPr marL="0" indent="0">
              <a:buNone/>
            </a:pPr>
            <a:r>
              <a:rPr lang="en-US" dirty="0"/>
              <a:t>Next week is Neo4j and graph databases.</a:t>
            </a:r>
          </a:p>
          <a:p>
            <a:pPr marL="0" indent="0">
              <a:buNone/>
            </a:pPr>
            <a:endParaRPr lang="en-US" dirty="0"/>
          </a:p>
          <a:p>
            <a:pPr marL="0" indent="0">
              <a:buNone/>
            </a:pPr>
            <a:r>
              <a:rPr lang="en-US" dirty="0"/>
              <a:t>Install Neo4j Desktop </a:t>
            </a:r>
            <a:r>
              <a:rPr lang="en-US" dirty="0">
                <a:hlinkClick r:id="rId2"/>
              </a:rPr>
              <a:t>https://neo4j.com/download/</a:t>
            </a:r>
            <a:r>
              <a:rPr lang="en-US" dirty="0"/>
              <a:t> if you want a simple package. You can also deploy through docker or install through a package manager. </a:t>
            </a:r>
          </a:p>
          <a:p>
            <a:pPr marL="0" indent="0">
              <a:buNone/>
            </a:pPr>
            <a:endParaRPr lang="en-US" dirty="0"/>
          </a:p>
          <a:p>
            <a:pPr marL="0" indent="0">
              <a:buNone/>
            </a:pPr>
            <a:r>
              <a:rPr lang="en-US" dirty="0"/>
              <a:t>Lab 9 and 10 are both on new NoSQL paradigms. </a:t>
            </a:r>
          </a:p>
          <a:p>
            <a:pPr marL="0" indent="0">
              <a:buNone/>
            </a:pPr>
            <a:endParaRPr lang="en-US" dirty="0"/>
          </a:p>
          <a:p>
            <a:pPr marL="0" indent="0">
              <a:buNone/>
            </a:pPr>
            <a:r>
              <a:rPr lang="en-US" dirty="0"/>
              <a:t>Optional Homework 5 is on more advanced applications of MongoDB and Neo4j.</a:t>
            </a:r>
          </a:p>
        </p:txBody>
      </p:sp>
    </p:spTree>
    <p:extLst>
      <p:ext uri="{BB962C8B-B14F-4D97-AF65-F5344CB8AC3E}">
        <p14:creationId xmlns:p14="http://schemas.microsoft.com/office/powerpoint/2010/main" val="4055347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Wide Column Store Example</a:t>
            </a:r>
            <a:endParaRPr lang="en-US" dirty="0">
              <a:latin typeface="Futura Medium" panose="020B0602020204020303" pitchFamily="34" charset="-79"/>
              <a:cs typeface="Futura Medium" panose="020B0602020204020303" pitchFamily="34" charset="-79"/>
            </a:endParaRPr>
          </a:p>
        </p:txBody>
      </p:sp>
      <p:sp>
        <p:nvSpPr>
          <p:cNvPr id="6" name="Content Placeholder 5"/>
          <p:cNvSpPr>
            <a:spLocks noGrp="1"/>
          </p:cNvSpPr>
          <p:nvPr>
            <p:ph sz="half" idx="1"/>
          </p:nvPr>
        </p:nvSpPr>
        <p:spPr>
          <a:xfrm>
            <a:off x="1981200" y="3752166"/>
            <a:ext cx="4343400" cy="2438400"/>
          </a:xfrm>
        </p:spPr>
        <p:txBody>
          <a:bodyPr/>
          <a:lstStyle/>
          <a:p>
            <a:pPr marL="109537" indent="0">
              <a:buNone/>
            </a:pPr>
            <a:r>
              <a:rPr lang="en-US" sz="2400" dirty="0"/>
              <a:t>The first row contains three columns, one called “name”, “email” and “age”; but the third row contains different columns for Gender and Address, but not Age. </a:t>
            </a:r>
          </a:p>
        </p:txBody>
      </p:sp>
      <p:sp>
        <p:nvSpPr>
          <p:cNvPr id="8" name="Slide Number Placeholder 7"/>
          <p:cNvSpPr>
            <a:spLocks noGrp="1"/>
          </p:cNvSpPr>
          <p:nvPr>
            <p:ph type="sldNum" sz="quarter" idx="12"/>
          </p:nvPr>
        </p:nvSpPr>
        <p:spPr/>
        <p:txBody>
          <a:bodyPr/>
          <a:lstStyle/>
          <a:p>
            <a:fld id="{5B55EAD1-A86D-9D4A-BEA1-B2E4F0AA2B0F}" type="slidenum">
              <a:rPr lang="en-US" smtClean="0"/>
              <a:pPr/>
              <a:t>30</a:t>
            </a:fld>
            <a:endParaRPr lang="en-US"/>
          </a:p>
        </p:txBody>
      </p:sp>
      <p:pic>
        <p:nvPicPr>
          <p:cNvPr id="9" name="Picture 3"/>
          <p:cNvPicPr>
            <a:picLocks noGrp="1" noChangeAspect="1" noChangeArrowheads="1"/>
          </p:cNvPicPr>
          <p:nvPr>
            <p:ph sz="half" idx="2"/>
          </p:nvPr>
        </p:nvPicPr>
        <p:blipFill>
          <a:blip r:embed="rId2" cstate="email">
            <a:extLst>
              <a:ext uri="{28A0092B-C50C-407E-A947-70E740481C1C}">
                <a14:useLocalDpi xmlns:a14="http://schemas.microsoft.com/office/drawing/2010/main" val="0"/>
              </a:ext>
            </a:extLst>
          </a:blip>
          <a:srcRect/>
          <a:stretch>
            <a:fillRect/>
          </a:stretch>
        </p:blipFill>
        <p:spPr bwMode="auto">
          <a:xfrm>
            <a:off x="2273301" y="1583109"/>
            <a:ext cx="7645398" cy="1859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a:extLst>
              <a:ext uri="{FF2B5EF4-FFF2-40B4-BE49-F238E27FC236}">
                <a16:creationId xmlns:a16="http://schemas.microsoft.com/office/drawing/2014/main" id="{15C04F47-58D2-634C-99A3-45A8951D614B}"/>
              </a:ext>
            </a:extLst>
          </p:cNvPr>
          <p:cNvSpPr/>
          <p:nvPr/>
        </p:nvSpPr>
        <p:spPr>
          <a:xfrm>
            <a:off x="6325497" y="3771038"/>
            <a:ext cx="4013499" cy="1200329"/>
          </a:xfrm>
          <a:prstGeom prst="rect">
            <a:avLst/>
          </a:prstGeom>
        </p:spPr>
        <p:txBody>
          <a:bodyPr wrap="square">
            <a:spAutoFit/>
          </a:bodyPr>
          <a:lstStyle/>
          <a:p>
            <a:r>
              <a:rPr lang="en-US" sz="2400" dirty="0">
                <a:latin typeface="Garamond" panose="02020404030301010803" pitchFamily="18" charset="0"/>
              </a:rPr>
              <a:t>Rows are flexible and can have different arrangements of columns.</a:t>
            </a:r>
          </a:p>
        </p:txBody>
      </p:sp>
    </p:spTree>
    <p:extLst>
      <p:ext uri="{BB962C8B-B14F-4D97-AF65-F5344CB8AC3E}">
        <p14:creationId xmlns:p14="http://schemas.microsoft.com/office/powerpoint/2010/main" val="86203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B02B59-C62B-E744-A092-9F1C83C9C1D5}"/>
              </a:ext>
            </a:extLst>
          </p:cNvPr>
          <p:cNvSpPr>
            <a:spLocks noGrp="1"/>
          </p:cNvSpPr>
          <p:nvPr>
            <p:ph type="sldNum" sz="quarter" idx="12"/>
          </p:nvPr>
        </p:nvSpPr>
        <p:spPr/>
        <p:txBody>
          <a:bodyPr/>
          <a:lstStyle/>
          <a:p>
            <a:fld id="{91E941FE-DB72-2149-A072-8CF4451EBF4A}" type="slidenum">
              <a:rPr lang="en-US" smtClean="0"/>
              <a:pPr/>
              <a:t>31</a:t>
            </a:fld>
            <a:endParaRPr lang="en-US"/>
          </a:p>
        </p:txBody>
      </p:sp>
      <p:pic>
        <p:nvPicPr>
          <p:cNvPr id="6" name="Picture 5">
            <a:extLst>
              <a:ext uri="{FF2B5EF4-FFF2-40B4-BE49-F238E27FC236}">
                <a16:creationId xmlns:a16="http://schemas.microsoft.com/office/drawing/2014/main" id="{6297F365-B2F4-5F4A-8132-74885E82F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95996"/>
            <a:ext cx="9144000" cy="6266008"/>
          </a:xfrm>
          <a:prstGeom prst="rect">
            <a:avLst/>
          </a:prstGeom>
        </p:spPr>
      </p:pic>
    </p:spTree>
    <p:extLst>
      <p:ext uri="{BB962C8B-B14F-4D97-AF65-F5344CB8AC3E}">
        <p14:creationId xmlns:p14="http://schemas.microsoft.com/office/powerpoint/2010/main" val="502357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3912B1-61E4-5E4C-B074-0225AE5A3AFD}"/>
              </a:ext>
            </a:extLst>
          </p:cNvPr>
          <p:cNvSpPr>
            <a:spLocks noGrp="1"/>
          </p:cNvSpPr>
          <p:nvPr>
            <p:ph type="sldNum" sz="quarter" idx="12"/>
          </p:nvPr>
        </p:nvSpPr>
        <p:spPr/>
        <p:txBody>
          <a:bodyPr/>
          <a:lstStyle/>
          <a:p>
            <a:fld id="{91E941FE-DB72-2149-A072-8CF4451EBF4A}" type="slidenum">
              <a:rPr lang="en-US" smtClean="0"/>
              <a:pPr/>
              <a:t>32</a:t>
            </a:fld>
            <a:endParaRPr lang="en-US"/>
          </a:p>
        </p:txBody>
      </p:sp>
      <p:pic>
        <p:nvPicPr>
          <p:cNvPr id="6" name="Picture 5">
            <a:extLst>
              <a:ext uri="{FF2B5EF4-FFF2-40B4-BE49-F238E27FC236}">
                <a16:creationId xmlns:a16="http://schemas.microsoft.com/office/drawing/2014/main" id="{798969A0-3F9D-4D48-B076-2C9D5962E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6680" y="29308"/>
            <a:ext cx="6978641" cy="6858000"/>
          </a:xfrm>
          <a:prstGeom prst="rect">
            <a:avLst/>
          </a:prstGeom>
        </p:spPr>
      </p:pic>
      <p:sp>
        <p:nvSpPr>
          <p:cNvPr id="7" name="TextBox 6">
            <a:extLst>
              <a:ext uri="{FF2B5EF4-FFF2-40B4-BE49-F238E27FC236}">
                <a16:creationId xmlns:a16="http://schemas.microsoft.com/office/drawing/2014/main" id="{A6036E2E-B7AB-4D4C-8E87-99032D40E8DC}"/>
              </a:ext>
            </a:extLst>
          </p:cNvPr>
          <p:cNvSpPr txBox="1"/>
          <p:nvPr/>
        </p:nvSpPr>
        <p:spPr>
          <a:xfrm rot="16200000">
            <a:off x="-301980" y="3527192"/>
            <a:ext cx="4982582" cy="369332"/>
          </a:xfrm>
          <a:prstGeom prst="rect">
            <a:avLst/>
          </a:prstGeom>
          <a:noFill/>
        </p:spPr>
        <p:txBody>
          <a:bodyPr wrap="none" rtlCol="0">
            <a:spAutoFit/>
          </a:bodyPr>
          <a:lstStyle/>
          <a:p>
            <a:r>
              <a:rPr lang="en-US" dirty="0">
                <a:hlinkClick r:id="rId3"/>
              </a:rPr>
              <a:t>https://www.scnsoft.com/blog/cassandra-vs-hbase</a:t>
            </a:r>
            <a:endParaRPr lang="en-US" dirty="0"/>
          </a:p>
        </p:txBody>
      </p:sp>
    </p:spTree>
    <p:extLst>
      <p:ext uri="{BB962C8B-B14F-4D97-AF65-F5344CB8AC3E}">
        <p14:creationId xmlns:p14="http://schemas.microsoft.com/office/powerpoint/2010/main" val="1847132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09CD96-94FD-7C4D-AE0C-6B140A2CCCB5}"/>
              </a:ext>
            </a:extLst>
          </p:cNvPr>
          <p:cNvSpPr>
            <a:spLocks noGrp="1"/>
          </p:cNvSpPr>
          <p:nvPr>
            <p:ph type="sldNum" sz="quarter" idx="12"/>
          </p:nvPr>
        </p:nvSpPr>
        <p:spPr/>
        <p:txBody>
          <a:bodyPr/>
          <a:lstStyle/>
          <a:p>
            <a:fld id="{91E941FE-DB72-2149-A072-8CF4451EBF4A}" type="slidenum">
              <a:rPr lang="en-US" smtClean="0"/>
              <a:pPr/>
              <a:t>33</a:t>
            </a:fld>
            <a:endParaRPr lang="en-US"/>
          </a:p>
        </p:txBody>
      </p:sp>
      <p:pic>
        <p:nvPicPr>
          <p:cNvPr id="6" name="Picture 5">
            <a:extLst>
              <a:ext uri="{FF2B5EF4-FFF2-40B4-BE49-F238E27FC236}">
                <a16:creationId xmlns:a16="http://schemas.microsoft.com/office/drawing/2014/main" id="{950C824C-2957-B941-9CB7-8620ACD84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344" y="388937"/>
            <a:ext cx="10129311" cy="2582862"/>
          </a:xfrm>
          <a:prstGeom prst="rect">
            <a:avLst/>
          </a:prstGeom>
        </p:spPr>
      </p:pic>
      <p:sp>
        <p:nvSpPr>
          <p:cNvPr id="7" name="TextBox 6">
            <a:extLst>
              <a:ext uri="{FF2B5EF4-FFF2-40B4-BE49-F238E27FC236}">
                <a16:creationId xmlns:a16="http://schemas.microsoft.com/office/drawing/2014/main" id="{16134711-49E3-3A4A-96FC-BD452F297FE0}"/>
              </a:ext>
            </a:extLst>
          </p:cNvPr>
          <p:cNvSpPr txBox="1"/>
          <p:nvPr/>
        </p:nvSpPr>
        <p:spPr>
          <a:xfrm>
            <a:off x="1524001" y="3379738"/>
            <a:ext cx="7977120" cy="2677656"/>
          </a:xfrm>
          <a:prstGeom prst="rect">
            <a:avLst/>
          </a:prstGeom>
          <a:noFill/>
        </p:spPr>
        <p:txBody>
          <a:bodyPr wrap="none" rtlCol="0">
            <a:spAutoFit/>
          </a:bodyPr>
          <a:lstStyle/>
          <a:p>
            <a:r>
              <a:rPr lang="en-US" sz="2400" dirty="0">
                <a:latin typeface="Garamond" panose="02020404030301010803" pitchFamily="18" charset="0"/>
              </a:rPr>
              <a:t>“contents” and “anchor” are column family designations</a:t>
            </a:r>
          </a:p>
          <a:p>
            <a:endParaRPr lang="en-US" sz="2400" dirty="0">
              <a:latin typeface="Garamond" panose="02020404030301010803" pitchFamily="18" charset="0"/>
            </a:endParaRPr>
          </a:p>
          <a:p>
            <a:r>
              <a:rPr lang="en-US" sz="2400" dirty="0">
                <a:latin typeface="Garamond" panose="02020404030301010803" pitchFamily="18" charset="0"/>
              </a:rPr>
              <a:t>“contents” is indexed by timestamp sorted by most recent update</a:t>
            </a:r>
          </a:p>
          <a:p>
            <a:endParaRPr lang="en-US" sz="2400" dirty="0">
              <a:latin typeface="Garamond" panose="02020404030301010803" pitchFamily="18" charset="0"/>
            </a:endParaRPr>
          </a:p>
          <a:p>
            <a:r>
              <a:rPr lang="en-US" sz="2400" dirty="0">
                <a:latin typeface="Garamond" panose="02020404030301010803" pitchFamily="18" charset="0"/>
              </a:rPr>
              <a:t>“</a:t>
            </a:r>
            <a:r>
              <a:rPr lang="en-US" sz="2400" dirty="0" err="1">
                <a:latin typeface="Garamond" panose="02020404030301010803" pitchFamily="18" charset="0"/>
              </a:rPr>
              <a:t>com.cnn.www</a:t>
            </a:r>
            <a:r>
              <a:rPr lang="en-US" sz="2400" dirty="0">
                <a:latin typeface="Garamond" panose="02020404030301010803" pitchFamily="18" charset="0"/>
              </a:rPr>
              <a:t>” indexes the unique row in the database</a:t>
            </a:r>
          </a:p>
          <a:p>
            <a:endParaRPr lang="en-US" sz="2400" dirty="0">
              <a:latin typeface="Garamond" panose="02020404030301010803" pitchFamily="18" charset="0"/>
            </a:endParaRPr>
          </a:p>
          <a:p>
            <a:r>
              <a:rPr lang="en-US" sz="2400" dirty="0">
                <a:latin typeface="Garamond" panose="02020404030301010803" pitchFamily="18" charset="0"/>
              </a:rPr>
              <a:t>Why is it backwards?</a:t>
            </a:r>
          </a:p>
        </p:txBody>
      </p:sp>
      <p:sp>
        <p:nvSpPr>
          <p:cNvPr id="2" name="TextBox 1">
            <a:extLst>
              <a:ext uri="{FF2B5EF4-FFF2-40B4-BE49-F238E27FC236}">
                <a16:creationId xmlns:a16="http://schemas.microsoft.com/office/drawing/2014/main" id="{03B3EBBB-4F60-1145-9218-FE97ABF73A25}"/>
              </a:ext>
            </a:extLst>
          </p:cNvPr>
          <p:cNvSpPr txBox="1"/>
          <p:nvPr/>
        </p:nvSpPr>
        <p:spPr>
          <a:xfrm>
            <a:off x="6095999" y="5338583"/>
            <a:ext cx="4443717" cy="1200329"/>
          </a:xfrm>
          <a:prstGeom prst="rect">
            <a:avLst/>
          </a:prstGeom>
          <a:noFill/>
        </p:spPr>
        <p:txBody>
          <a:bodyPr wrap="none" rtlCol="0">
            <a:spAutoFit/>
          </a:bodyPr>
          <a:lstStyle/>
          <a:p>
            <a:r>
              <a:rPr lang="en-US" sz="2400" dirty="0" err="1">
                <a:latin typeface="Garamond" panose="02020404030301010803" pitchFamily="18" charset="0"/>
              </a:rPr>
              <a:t>com.google.maps</a:t>
            </a:r>
            <a:endParaRPr lang="en-US" sz="2400" dirty="0">
              <a:latin typeface="Garamond" panose="02020404030301010803" pitchFamily="18" charset="0"/>
            </a:endParaRPr>
          </a:p>
          <a:p>
            <a:r>
              <a:rPr lang="en-US" sz="2400" dirty="0" err="1">
                <a:latin typeface="Garamond" panose="02020404030301010803" pitchFamily="18" charset="0"/>
              </a:rPr>
              <a:t>com.google.images</a:t>
            </a:r>
            <a:endParaRPr lang="en-US" sz="2400" dirty="0">
              <a:latin typeface="Garamond" panose="02020404030301010803" pitchFamily="18" charset="0"/>
            </a:endParaRPr>
          </a:p>
          <a:p>
            <a:r>
              <a:rPr lang="en-US" sz="2400" dirty="0">
                <a:latin typeface="Garamond" panose="02020404030301010803" pitchFamily="18" charset="0"/>
              </a:rPr>
              <a:t>same domains stored close together</a:t>
            </a:r>
          </a:p>
        </p:txBody>
      </p:sp>
    </p:spTree>
    <p:extLst>
      <p:ext uri="{BB962C8B-B14F-4D97-AF65-F5344CB8AC3E}">
        <p14:creationId xmlns:p14="http://schemas.microsoft.com/office/powerpoint/2010/main" val="321936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1"/>
          <p:cNvSpPr txBox="1">
            <a:spLocks noChangeArrowheads="1"/>
          </p:cNvSpPr>
          <p:nvPr/>
        </p:nvSpPr>
        <p:spPr bwMode="auto">
          <a:xfrm>
            <a:off x="1881188" y="42862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rIns="0" bIns="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9pPr>
          </a:lstStyle>
          <a:p>
            <a:pPr eaLnBrk="1" hangingPunct="1">
              <a:buClrTx/>
              <a:buFontTx/>
              <a:buNone/>
            </a:pPr>
            <a:endParaRPr lang="zh-CN" altLang="zh-CN" sz="5000" dirty="0">
              <a:solidFill>
                <a:srgbClr val="04617B"/>
              </a:solidFill>
              <a:latin typeface="Calibri" pitchFamily="34" charset="0"/>
            </a:endParaRPr>
          </a:p>
        </p:txBody>
      </p:sp>
      <p:sp>
        <p:nvSpPr>
          <p:cNvPr id="10243" name="Text Box 2"/>
          <p:cNvSpPr txBox="1">
            <a:spLocks noChangeArrowheads="1"/>
          </p:cNvSpPr>
          <p:nvPr/>
        </p:nvSpPr>
        <p:spPr bwMode="auto">
          <a:xfrm>
            <a:off x="1981200" y="1643064"/>
            <a:ext cx="8115300"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271463" indent="-27146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1pPr>
            <a:lvl2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2pPr>
            <a:lvl3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3pPr>
            <a:lvl4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4pPr>
            <a:lvl5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9pPr>
          </a:lstStyle>
          <a:p>
            <a:pPr eaLnBrk="1" hangingPunct="1">
              <a:spcBef>
                <a:spcPts val="650"/>
              </a:spcBef>
              <a:buClr>
                <a:srgbClr val="0BD0D9"/>
              </a:buClr>
              <a:buSzPct val="95000"/>
              <a:buFont typeface="Wingdings 2" pitchFamily="18" charset="2"/>
              <a:buChar char=""/>
            </a:pPr>
            <a:endParaRPr lang="zh-CN" altLang="zh-CN" sz="2600" dirty="0">
              <a:solidFill>
                <a:srgbClr val="000000"/>
              </a:solidFill>
              <a:latin typeface="Constantia" pitchFamily="18" charset="0"/>
            </a:endParaRPr>
          </a:p>
        </p:txBody>
      </p:sp>
      <p:sp>
        <p:nvSpPr>
          <p:cNvPr id="2" name="Title 1"/>
          <p:cNvSpPr>
            <a:spLocks noGrp="1"/>
          </p:cNvSpPr>
          <p:nvPr>
            <p:ph type="title"/>
          </p:nvPr>
        </p:nvSpPr>
        <p:spPr/>
        <p:txBody>
          <a:bodyPr/>
          <a:lstStyle/>
          <a:p>
            <a:r>
              <a:rPr lang="en-US" altLang="zh-CN" dirty="0"/>
              <a:t>Wide-Column Benefits</a:t>
            </a:r>
            <a:endParaRPr lang="en-US" dirty="0"/>
          </a:p>
        </p:txBody>
      </p:sp>
      <p:sp>
        <p:nvSpPr>
          <p:cNvPr id="3" name="Content Placeholder 2"/>
          <p:cNvSpPr>
            <a:spLocks noGrp="1"/>
          </p:cNvSpPr>
          <p:nvPr>
            <p:ph idx="1"/>
          </p:nvPr>
        </p:nvSpPr>
        <p:spPr/>
        <p:txBody>
          <a:bodyPr>
            <a:normAutofit lnSpcReduction="10000"/>
          </a:bodyPr>
          <a:lstStyle/>
          <a:p>
            <a:pPr marL="0" indent="0">
              <a:lnSpc>
                <a:spcPct val="140000"/>
              </a:lnSpc>
              <a:buNone/>
            </a:pPr>
            <a:r>
              <a:rPr lang="en-US" b="1" dirty="0"/>
              <a:t>High Scalability</a:t>
            </a:r>
            <a:r>
              <a:rPr lang="en-US" dirty="0"/>
              <a:t> means it’s well-suited for distribution across multiple data stores and computing nodes.</a:t>
            </a:r>
          </a:p>
          <a:p>
            <a:pPr marL="0" indent="0">
              <a:lnSpc>
                <a:spcPct val="140000"/>
              </a:lnSpc>
              <a:buNone/>
            </a:pPr>
            <a:r>
              <a:rPr lang="en-US" b="1" dirty="0"/>
              <a:t>Sorting</a:t>
            </a:r>
            <a:r>
              <a:rPr lang="en-US" dirty="0"/>
              <a:t> and some data manipulation occurs directly from the database rather than relying solely on the application.</a:t>
            </a:r>
          </a:p>
          <a:p>
            <a:pPr marL="0" indent="0">
              <a:lnSpc>
                <a:spcPct val="140000"/>
              </a:lnSpc>
              <a:buNone/>
            </a:pPr>
            <a:r>
              <a:rPr lang="en-US" b="1" dirty="0"/>
              <a:t>Indexing</a:t>
            </a:r>
            <a:r>
              <a:rPr lang="en-US" dirty="0"/>
              <a:t> at different levels of columns helps with data processing.</a:t>
            </a:r>
          </a:p>
          <a:p>
            <a:pPr marL="0" indent="0">
              <a:lnSpc>
                <a:spcPct val="140000"/>
              </a:lnSpc>
              <a:buNone/>
            </a:pPr>
            <a:r>
              <a:rPr lang="en-US" b="1" dirty="0"/>
              <a:t>Increased granularity</a:t>
            </a:r>
            <a:r>
              <a:rPr lang="en-US" dirty="0"/>
              <a:t> allows updates at the individual column rather than having to replace all of the data when something changes.</a:t>
            </a:r>
          </a:p>
        </p:txBody>
      </p:sp>
      <p:sp>
        <p:nvSpPr>
          <p:cNvPr id="4" name="Slide Number Placeholder 3"/>
          <p:cNvSpPr>
            <a:spLocks noGrp="1"/>
          </p:cNvSpPr>
          <p:nvPr>
            <p:ph type="sldNum" sz="quarter" idx="12"/>
          </p:nvPr>
        </p:nvSpPr>
        <p:spPr/>
        <p:txBody>
          <a:bodyPr/>
          <a:lstStyle/>
          <a:p>
            <a:fld id="{91E941FE-DB72-2149-A072-8CF4451EBF4A}" type="slidenum">
              <a:rPr lang="en-US" smtClean="0"/>
              <a:pPr/>
              <a:t>34</a:t>
            </a:fld>
            <a:endParaRPr lang="en-US"/>
          </a:p>
        </p:txBody>
      </p:sp>
    </p:spTree>
    <p:extLst>
      <p:ext uri="{BB962C8B-B14F-4D97-AF65-F5344CB8AC3E}">
        <p14:creationId xmlns:p14="http://schemas.microsoft.com/office/powerpoint/2010/main" val="20868311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E2E8-7361-9645-ABBC-18F4FEE24C94}"/>
              </a:ext>
            </a:extLst>
          </p:cNvPr>
          <p:cNvSpPr>
            <a:spLocks noGrp="1"/>
          </p:cNvSpPr>
          <p:nvPr>
            <p:ph type="title"/>
          </p:nvPr>
        </p:nvSpPr>
        <p:spPr/>
        <p:txBody>
          <a:bodyPr/>
          <a:lstStyle/>
          <a:p>
            <a:r>
              <a:rPr lang="en-US" dirty="0"/>
              <a:t>Graph Databases</a:t>
            </a:r>
          </a:p>
        </p:txBody>
      </p:sp>
      <p:sp>
        <p:nvSpPr>
          <p:cNvPr id="3" name="Content Placeholder 2">
            <a:extLst>
              <a:ext uri="{FF2B5EF4-FFF2-40B4-BE49-F238E27FC236}">
                <a16:creationId xmlns:a16="http://schemas.microsoft.com/office/drawing/2014/main" id="{77F8F08D-CD31-B246-916F-F19FC7188F17}"/>
              </a:ext>
            </a:extLst>
          </p:cNvPr>
          <p:cNvSpPr>
            <a:spLocks noGrp="1"/>
          </p:cNvSpPr>
          <p:nvPr>
            <p:ph idx="1"/>
          </p:nvPr>
        </p:nvSpPr>
        <p:spPr/>
        <p:txBody>
          <a:bodyPr>
            <a:normAutofit fontScale="92500" lnSpcReduction="20000"/>
          </a:bodyPr>
          <a:lstStyle/>
          <a:p>
            <a:pPr marL="0" indent="0">
              <a:buNone/>
            </a:pPr>
            <a:r>
              <a:rPr lang="en-US" altLang="en-US" dirty="0"/>
              <a:t>Uses graph structures for semantic queries with nodes, edges and properties to represent and store data. </a:t>
            </a:r>
          </a:p>
          <a:p>
            <a:pPr marL="0" indent="0">
              <a:buNone/>
            </a:pPr>
            <a:endParaRPr lang="en-US" altLang="en-US" dirty="0"/>
          </a:p>
          <a:p>
            <a:pPr marL="0" indent="0">
              <a:buNone/>
            </a:pPr>
            <a:r>
              <a:rPr lang="en-US" altLang="en-US" dirty="0"/>
              <a:t>Based on property-graph model:</a:t>
            </a:r>
          </a:p>
          <a:p>
            <a:pPr marL="0" indent="0">
              <a:buNone/>
            </a:pPr>
            <a:r>
              <a:rPr lang="en-US" dirty="0">
                <a:solidFill>
                  <a:srgbClr val="3366FF"/>
                </a:solidFill>
              </a:rPr>
              <a:t>Nodes</a:t>
            </a:r>
            <a:r>
              <a:rPr lang="en-US" dirty="0"/>
              <a:t> represent entities.</a:t>
            </a:r>
          </a:p>
          <a:p>
            <a:pPr marL="0" indent="0">
              <a:buNone/>
            </a:pPr>
            <a:r>
              <a:rPr lang="en-US" dirty="0">
                <a:solidFill>
                  <a:srgbClr val="3366FF"/>
                </a:solidFill>
              </a:rPr>
              <a:t>Properties</a:t>
            </a:r>
            <a:r>
              <a:rPr lang="en-US" dirty="0"/>
              <a:t> are characteristics of nodes. </a:t>
            </a:r>
          </a:p>
          <a:p>
            <a:pPr marL="0" indent="0">
              <a:buNone/>
            </a:pPr>
            <a:r>
              <a:rPr lang="en-US" dirty="0">
                <a:solidFill>
                  <a:srgbClr val="3366FF"/>
                </a:solidFill>
              </a:rPr>
              <a:t>Edges</a:t>
            </a:r>
            <a:r>
              <a:rPr lang="en-US" dirty="0"/>
              <a:t> connect nodes and represent relationships. </a:t>
            </a:r>
          </a:p>
          <a:p>
            <a:pPr marL="0" indent="0">
              <a:buNone/>
            </a:pPr>
            <a:endParaRPr lang="en-US" dirty="0"/>
          </a:p>
          <a:p>
            <a:pPr marL="0" indent="0">
              <a:buNone/>
            </a:pPr>
            <a:r>
              <a:rPr lang="en-US" dirty="0"/>
              <a:t>Important information is mostly stored in the edges. </a:t>
            </a:r>
          </a:p>
          <a:p>
            <a:pPr marL="0" indent="0">
              <a:buNone/>
            </a:pPr>
            <a:endParaRPr lang="en-US" dirty="0"/>
          </a:p>
          <a:p>
            <a:pPr marL="0" indent="0">
              <a:buNone/>
            </a:pPr>
            <a:r>
              <a:rPr lang="en-US" dirty="0"/>
              <a:t>Patterns emerge in examining the interconnections of nodes, properties, and edges.</a:t>
            </a:r>
            <a:endParaRPr lang="en-US" altLang="zh-CN" dirty="0"/>
          </a:p>
          <a:p>
            <a:pPr marL="0" indent="0">
              <a:buNone/>
            </a:pPr>
            <a:endParaRPr lang="en-US" dirty="0"/>
          </a:p>
        </p:txBody>
      </p:sp>
    </p:spTree>
    <p:extLst>
      <p:ext uri="{BB962C8B-B14F-4D97-AF65-F5344CB8AC3E}">
        <p14:creationId xmlns:p14="http://schemas.microsoft.com/office/powerpoint/2010/main" val="1067349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1"/>
          <p:cNvSpPr txBox="1">
            <a:spLocks noChangeArrowheads="1"/>
          </p:cNvSpPr>
          <p:nvPr/>
        </p:nvSpPr>
        <p:spPr bwMode="auto">
          <a:xfrm>
            <a:off x="1881188" y="42862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rIns="0" bIns="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9pPr>
          </a:lstStyle>
          <a:p>
            <a:pPr eaLnBrk="1" hangingPunct="1">
              <a:buClrTx/>
              <a:buFontTx/>
              <a:buNone/>
            </a:pPr>
            <a:endParaRPr lang="zh-CN" altLang="zh-CN" sz="5000" dirty="0">
              <a:solidFill>
                <a:srgbClr val="04617B"/>
              </a:solidFill>
              <a:latin typeface="Calibri" pitchFamily="34" charset="0"/>
            </a:endParaRPr>
          </a:p>
        </p:txBody>
      </p:sp>
      <p:sp>
        <p:nvSpPr>
          <p:cNvPr id="10243" name="Text Box 2"/>
          <p:cNvSpPr txBox="1">
            <a:spLocks noChangeArrowheads="1"/>
          </p:cNvSpPr>
          <p:nvPr/>
        </p:nvSpPr>
        <p:spPr bwMode="auto">
          <a:xfrm>
            <a:off x="1981200" y="1643064"/>
            <a:ext cx="8115300"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271463" indent="-27146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1pPr>
            <a:lvl2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2pPr>
            <a:lvl3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3pPr>
            <a:lvl4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4pPr>
            <a:lvl5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9pPr>
          </a:lstStyle>
          <a:p>
            <a:pPr eaLnBrk="1" hangingPunct="1">
              <a:spcBef>
                <a:spcPts val="650"/>
              </a:spcBef>
              <a:buClr>
                <a:srgbClr val="0BD0D9"/>
              </a:buClr>
              <a:buSzPct val="95000"/>
              <a:buFont typeface="Wingdings 2" pitchFamily="18" charset="2"/>
              <a:buChar char=""/>
            </a:pPr>
            <a:endParaRPr lang="zh-CN" altLang="zh-CN" sz="2600" dirty="0">
              <a:solidFill>
                <a:srgbClr val="000000"/>
              </a:solidFill>
              <a:latin typeface="Constantia" pitchFamily="18" charset="0"/>
            </a:endParaRPr>
          </a:p>
        </p:txBody>
      </p:sp>
      <p:sp>
        <p:nvSpPr>
          <p:cNvPr id="2" name="Title 1"/>
          <p:cNvSpPr>
            <a:spLocks noGrp="1"/>
          </p:cNvSpPr>
          <p:nvPr>
            <p:ph type="title"/>
          </p:nvPr>
        </p:nvSpPr>
        <p:spPr/>
        <p:txBody>
          <a:bodyPr/>
          <a:lstStyle/>
          <a:p>
            <a:r>
              <a:rPr lang="en-US" altLang="zh-CN" dirty="0"/>
              <a:t>Graph Database Example (1)</a:t>
            </a:r>
            <a:endParaRPr lang="en-US" dirty="0"/>
          </a:p>
        </p:txBody>
      </p:sp>
      <p:sp>
        <p:nvSpPr>
          <p:cNvPr id="4" name="Slide Number Placeholder 3"/>
          <p:cNvSpPr>
            <a:spLocks noGrp="1"/>
          </p:cNvSpPr>
          <p:nvPr>
            <p:ph type="sldNum" sz="quarter" idx="12"/>
          </p:nvPr>
        </p:nvSpPr>
        <p:spPr/>
        <p:txBody>
          <a:bodyPr/>
          <a:lstStyle/>
          <a:p>
            <a:fld id="{91E941FE-DB72-2149-A072-8CF4451EBF4A}" type="slidenum">
              <a:rPr lang="en-US" smtClean="0"/>
              <a:pPr/>
              <a:t>36</a:t>
            </a:fld>
            <a:endParaRPr lang="en-US"/>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62300" y="1972469"/>
            <a:ext cx="58674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15025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1"/>
          <p:cNvSpPr txBox="1">
            <a:spLocks noChangeArrowheads="1"/>
          </p:cNvSpPr>
          <p:nvPr/>
        </p:nvSpPr>
        <p:spPr bwMode="auto">
          <a:xfrm>
            <a:off x="1881188" y="42862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rIns="0" bIns="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9pPr>
          </a:lstStyle>
          <a:p>
            <a:pPr eaLnBrk="1" hangingPunct="1">
              <a:buClrTx/>
              <a:buFontTx/>
              <a:buNone/>
            </a:pPr>
            <a:endParaRPr lang="zh-CN" altLang="zh-CN" sz="5000" dirty="0">
              <a:solidFill>
                <a:srgbClr val="04617B"/>
              </a:solidFill>
              <a:latin typeface="Calibri" pitchFamily="34" charset="0"/>
            </a:endParaRPr>
          </a:p>
        </p:txBody>
      </p:sp>
      <p:sp>
        <p:nvSpPr>
          <p:cNvPr id="10243" name="Text Box 2"/>
          <p:cNvSpPr txBox="1">
            <a:spLocks noChangeArrowheads="1"/>
          </p:cNvSpPr>
          <p:nvPr/>
        </p:nvSpPr>
        <p:spPr bwMode="auto">
          <a:xfrm>
            <a:off x="1981200" y="1643064"/>
            <a:ext cx="8115300"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271463" indent="-27146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1pPr>
            <a:lvl2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2pPr>
            <a:lvl3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3pPr>
            <a:lvl4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4pPr>
            <a:lvl5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9pPr>
          </a:lstStyle>
          <a:p>
            <a:pPr eaLnBrk="1" hangingPunct="1">
              <a:spcBef>
                <a:spcPts val="650"/>
              </a:spcBef>
              <a:buClr>
                <a:srgbClr val="0BD0D9"/>
              </a:buClr>
              <a:buSzPct val="95000"/>
              <a:buFont typeface="Wingdings 2" pitchFamily="18" charset="2"/>
              <a:buChar char=""/>
            </a:pPr>
            <a:endParaRPr lang="zh-CN" altLang="zh-CN" sz="2600" dirty="0">
              <a:solidFill>
                <a:srgbClr val="000000"/>
              </a:solidFill>
              <a:latin typeface="Constantia" pitchFamily="18" charset="0"/>
            </a:endParaRPr>
          </a:p>
        </p:txBody>
      </p:sp>
      <p:sp>
        <p:nvSpPr>
          <p:cNvPr id="2" name="Title 1"/>
          <p:cNvSpPr>
            <a:spLocks noGrp="1"/>
          </p:cNvSpPr>
          <p:nvPr>
            <p:ph type="title"/>
          </p:nvPr>
        </p:nvSpPr>
        <p:spPr/>
        <p:txBody>
          <a:bodyPr/>
          <a:lstStyle/>
          <a:p>
            <a:r>
              <a:rPr lang="en-US" altLang="zh-CN" dirty="0"/>
              <a:t>Graph Database Example (2)</a:t>
            </a:r>
            <a:endParaRPr lang="en-US" dirty="0"/>
          </a:p>
        </p:txBody>
      </p:sp>
      <p:sp>
        <p:nvSpPr>
          <p:cNvPr id="4" name="Slide Number Placeholder 3"/>
          <p:cNvSpPr>
            <a:spLocks noGrp="1"/>
          </p:cNvSpPr>
          <p:nvPr>
            <p:ph type="sldNum" sz="quarter" idx="12"/>
          </p:nvPr>
        </p:nvSpPr>
        <p:spPr/>
        <p:txBody>
          <a:bodyPr/>
          <a:lstStyle/>
          <a:p>
            <a:fld id="{91E941FE-DB72-2149-A072-8CF4451EBF4A}" type="slidenum">
              <a:rPr lang="en-US" smtClean="0"/>
              <a:pPr/>
              <a:t>37</a:t>
            </a:fld>
            <a:endParaRPr lang="en-US"/>
          </a:p>
        </p:txBody>
      </p:sp>
      <p:pic>
        <p:nvPicPr>
          <p:cNvPr id="7170" name="Picture 2" descr="to graph model"/>
          <p:cNvPicPr>
            <a:picLocks noGrp="1" noChangeAspect="1" noChangeArrowheads="1"/>
          </p:cNvPicPr>
          <p:nvPr>
            <p:ph idx="1"/>
          </p:nvPr>
        </p:nvPicPr>
        <p:blipFill>
          <a:blip r:embed="rId3" cstate="email">
            <a:extLst>
              <a:ext uri="{28A0092B-C50C-407E-A947-70E740481C1C}">
                <a14:useLocalDpi xmlns:a14="http://schemas.microsoft.com/office/drawing/2010/main" val="0"/>
              </a:ext>
            </a:extLst>
          </a:blip>
          <a:srcRect/>
          <a:stretch>
            <a:fillRect/>
          </a:stretch>
        </p:blipFill>
        <p:spPr bwMode="auto">
          <a:xfrm>
            <a:off x="3030387" y="1923055"/>
            <a:ext cx="6131226" cy="4251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24440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neo4j</a:t>
            </a:r>
          </a:p>
        </p:txBody>
      </p:sp>
      <p:pic>
        <p:nvPicPr>
          <p:cNvPr id="5" name="Content Placeholder 4">
            <a:hlinkClick r:id="rId2"/>
          </p:cNvPr>
          <p:cNvPicPr>
            <a:picLocks noGrp="1" noChangeAspect="1"/>
          </p:cNvPicPr>
          <p:nvPr>
            <p:ph idx="1"/>
          </p:nvPr>
        </p:nvPicPr>
        <p:blipFill>
          <a:blip r:embed="rId3"/>
          <a:stretch>
            <a:fillRect/>
          </a:stretch>
        </p:blipFill>
        <p:spPr>
          <a:xfrm>
            <a:off x="3835643" y="289719"/>
            <a:ext cx="5730387" cy="6207919"/>
          </a:xfrm>
          <a:prstGeom prst="rect">
            <a:avLst/>
          </a:prstGeom>
        </p:spPr>
      </p:pic>
      <p:sp>
        <p:nvSpPr>
          <p:cNvPr id="4" name="Slide Number Placeholder 3"/>
          <p:cNvSpPr>
            <a:spLocks noGrp="1"/>
          </p:cNvSpPr>
          <p:nvPr>
            <p:ph type="sldNum" sz="quarter" idx="12"/>
          </p:nvPr>
        </p:nvSpPr>
        <p:spPr/>
        <p:txBody>
          <a:bodyPr/>
          <a:lstStyle/>
          <a:p>
            <a:fld id="{91E941FE-DB72-2149-A072-8CF4451EBF4A}" type="slidenum">
              <a:rPr lang="en-US" smtClean="0"/>
              <a:pPr/>
              <a:t>38</a:t>
            </a:fld>
            <a:endParaRPr lang="en-US"/>
          </a:p>
        </p:txBody>
      </p:sp>
    </p:spTree>
    <p:extLst>
      <p:ext uri="{BB962C8B-B14F-4D97-AF65-F5344CB8AC3E}">
        <p14:creationId xmlns:p14="http://schemas.microsoft.com/office/powerpoint/2010/main" val="1872323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Futura Medium" panose="020B0602020204020303" pitchFamily="34" charset="-79"/>
                <a:cs typeface="Futura Medium" panose="020B0602020204020303" pitchFamily="34" charset="-79"/>
              </a:rPr>
              <a:t>Document Store</a:t>
            </a:r>
          </a:p>
        </p:txBody>
      </p:sp>
      <p:sp>
        <p:nvSpPr>
          <p:cNvPr id="3" name="Content Placeholder 2"/>
          <p:cNvSpPr>
            <a:spLocks noGrp="1"/>
          </p:cNvSpPr>
          <p:nvPr>
            <p:ph idx="1"/>
          </p:nvPr>
        </p:nvSpPr>
        <p:spPr>
          <a:xfrm>
            <a:off x="838199" y="1690688"/>
            <a:ext cx="10515599" cy="4897438"/>
          </a:xfrm>
        </p:spPr>
        <p:txBody>
          <a:bodyPr/>
          <a:lstStyle/>
          <a:p>
            <a:pPr marL="0" indent="0">
              <a:buNone/>
            </a:pPr>
            <a:r>
              <a:rPr lang="en-US" dirty="0">
                <a:latin typeface="Garamond" panose="02020404030301010803" pitchFamily="18" charset="0"/>
              </a:rPr>
              <a:t>Designed for storing, retrieving, and managing </a:t>
            </a:r>
            <a:r>
              <a:rPr lang="en-US" dirty="0">
                <a:solidFill>
                  <a:srgbClr val="3366FF"/>
                </a:solidFill>
                <a:latin typeface="Garamond" panose="02020404030301010803" pitchFamily="18" charset="0"/>
              </a:rPr>
              <a:t>document-oriented information</a:t>
            </a:r>
            <a:r>
              <a:rPr lang="en-US" dirty="0">
                <a:latin typeface="Garamond" panose="02020404030301010803" pitchFamily="18" charset="0"/>
              </a:rPr>
              <a:t>, also known as semi-structured data.</a:t>
            </a:r>
          </a:p>
          <a:p>
            <a:pPr marL="0" indent="0">
              <a:buNone/>
            </a:pPr>
            <a:endParaRPr lang="en-US" dirty="0">
              <a:latin typeface="Garamond" panose="02020404030301010803" pitchFamily="18" charset="0"/>
            </a:endParaRPr>
          </a:p>
          <a:p>
            <a:pPr marL="0" indent="0">
              <a:buNone/>
            </a:pPr>
            <a:r>
              <a:rPr lang="en-US" dirty="0">
                <a:latin typeface="Garamond" panose="02020404030301010803" pitchFamily="18" charset="0"/>
              </a:rPr>
              <a:t>Inherently a subclass of the key-value store.</a:t>
            </a:r>
          </a:p>
          <a:p>
            <a:pPr marL="0" indent="0">
              <a:buNone/>
            </a:pPr>
            <a:endParaRPr lang="en-US" dirty="0">
              <a:latin typeface="Garamond" panose="02020404030301010803" pitchFamily="18" charset="0"/>
            </a:endParaRPr>
          </a:p>
          <a:p>
            <a:pPr marL="0" indent="0">
              <a:buNone/>
            </a:pPr>
            <a:r>
              <a:rPr lang="en-US" dirty="0">
                <a:latin typeface="Garamond" panose="02020404030301010803" pitchFamily="18" charset="0"/>
              </a:rPr>
              <a:t>Internal data structure</a:t>
            </a:r>
          </a:p>
          <a:p>
            <a:pPr marL="457200" lvl="1" indent="0">
              <a:buNone/>
            </a:pPr>
            <a:r>
              <a:rPr lang="en-US" dirty="0">
                <a:solidFill>
                  <a:srgbClr val="3366FF"/>
                </a:solidFill>
                <a:latin typeface="Garamond" panose="02020404030301010803" pitchFamily="18" charset="0"/>
              </a:rPr>
              <a:t>Key-value</a:t>
            </a:r>
            <a:r>
              <a:rPr lang="en-US" dirty="0">
                <a:latin typeface="Garamond" panose="02020404030301010803" pitchFamily="18" charset="0"/>
              </a:rPr>
              <a:t> stores opaque data</a:t>
            </a:r>
          </a:p>
          <a:p>
            <a:pPr marL="457200" lvl="1" indent="0">
              <a:buNone/>
            </a:pPr>
            <a:r>
              <a:rPr lang="en-US" dirty="0">
                <a:latin typeface="Garamond" panose="02020404030301010803" pitchFamily="18" charset="0"/>
              </a:rPr>
              <a:t>Document stores </a:t>
            </a:r>
            <a:r>
              <a:rPr lang="en-US" dirty="0">
                <a:solidFill>
                  <a:srgbClr val="3366FF"/>
                </a:solidFill>
                <a:latin typeface="Garamond" panose="02020404030301010803" pitchFamily="18" charset="0"/>
              </a:rPr>
              <a:t>metadata</a:t>
            </a:r>
          </a:p>
          <a:p>
            <a:pPr marL="0" indent="0">
              <a:buNone/>
            </a:pPr>
            <a:endParaRPr lang="en-US" dirty="0">
              <a:latin typeface="Garamond" panose="02020404030301010803" pitchFamily="18" charset="0"/>
            </a:endParaRPr>
          </a:p>
          <a:p>
            <a:pPr marL="0" indent="0">
              <a:buNone/>
            </a:pPr>
            <a:r>
              <a:rPr lang="en-US" dirty="0">
                <a:latin typeface="Garamond" panose="02020404030301010803" pitchFamily="18" charset="0"/>
              </a:rPr>
              <a:t>Examples: MongoDB, CouchDB, Amazon </a:t>
            </a:r>
            <a:r>
              <a:rPr lang="en-US" dirty="0" err="1">
                <a:latin typeface="Garamond" panose="02020404030301010803" pitchFamily="18" charset="0"/>
              </a:rPr>
              <a:t>SimpleDB</a:t>
            </a:r>
            <a:r>
              <a:rPr lang="en-US" dirty="0"/>
              <a:t>.</a:t>
            </a:r>
          </a:p>
        </p:txBody>
      </p:sp>
      <p:sp>
        <p:nvSpPr>
          <p:cNvPr id="4" name="Slide Number Placeholder 3"/>
          <p:cNvSpPr>
            <a:spLocks noGrp="1"/>
          </p:cNvSpPr>
          <p:nvPr>
            <p:ph type="sldNum" sz="quarter" idx="12"/>
          </p:nvPr>
        </p:nvSpPr>
        <p:spPr/>
        <p:txBody>
          <a:bodyPr/>
          <a:lstStyle/>
          <a:p>
            <a:fld id="{91E941FE-DB72-2149-A072-8CF4451EBF4A}" type="slidenum">
              <a:rPr lang="en-US" smtClean="0"/>
              <a:pPr/>
              <a:t>39</a:t>
            </a:fld>
            <a:endParaRPr lang="en-US"/>
          </a:p>
        </p:txBody>
      </p:sp>
    </p:spTree>
    <p:extLst>
      <p:ext uri="{BB962C8B-B14F-4D97-AF65-F5344CB8AC3E}">
        <p14:creationId xmlns:p14="http://schemas.microsoft.com/office/powerpoint/2010/main" val="1240210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306CB-8D16-B145-BFFB-21BA82D1D16A}"/>
              </a:ext>
            </a:extLst>
          </p:cNvPr>
          <p:cNvSpPr>
            <a:spLocks noGrp="1"/>
          </p:cNvSpPr>
          <p:nvPr>
            <p:ph type="title"/>
          </p:nvPr>
        </p:nvSpPr>
        <p:spPr/>
        <p:txBody>
          <a:bodyPr/>
          <a:lstStyle/>
          <a:p>
            <a:r>
              <a:rPr lang="en-US" dirty="0"/>
              <a:t>Database Part 4: Implementation</a:t>
            </a:r>
          </a:p>
        </p:txBody>
      </p:sp>
      <p:sp>
        <p:nvSpPr>
          <p:cNvPr id="3" name="Content Placeholder 2">
            <a:extLst>
              <a:ext uri="{FF2B5EF4-FFF2-40B4-BE49-F238E27FC236}">
                <a16:creationId xmlns:a16="http://schemas.microsoft.com/office/drawing/2014/main" id="{AF3C864D-CBCA-4940-A794-2F15845F93D8}"/>
              </a:ext>
            </a:extLst>
          </p:cNvPr>
          <p:cNvSpPr>
            <a:spLocks noGrp="1"/>
          </p:cNvSpPr>
          <p:nvPr>
            <p:ph idx="1"/>
          </p:nvPr>
        </p:nvSpPr>
        <p:spPr/>
        <p:txBody>
          <a:bodyPr/>
          <a:lstStyle/>
          <a:p>
            <a:pPr marL="0" indent="0">
              <a:buNone/>
            </a:pPr>
            <a:r>
              <a:rPr lang="en-US" dirty="0"/>
              <a:t>Three components:</a:t>
            </a:r>
          </a:p>
          <a:p>
            <a:pPr marL="514350" indent="-514350">
              <a:buFont typeface="+mj-lt"/>
              <a:buAutoNum type="arabicPeriod"/>
            </a:pPr>
            <a:r>
              <a:rPr lang="en-US" dirty="0"/>
              <a:t>DDL file describing your database</a:t>
            </a:r>
          </a:p>
          <a:p>
            <a:pPr marL="514350" indent="-514350">
              <a:buFont typeface="+mj-lt"/>
              <a:buAutoNum type="arabicPeriod"/>
            </a:pPr>
            <a:r>
              <a:rPr lang="en-US" dirty="0"/>
              <a:t>DML file containing all of your:</a:t>
            </a:r>
          </a:p>
          <a:p>
            <a:pPr marL="971550" lvl="1" indent="-514350">
              <a:buFont typeface="+mj-lt"/>
              <a:buAutoNum type="arabicPeriod"/>
            </a:pPr>
            <a:r>
              <a:rPr lang="en-US" dirty="0"/>
              <a:t>Views (5)</a:t>
            </a:r>
          </a:p>
          <a:p>
            <a:pPr marL="971550" lvl="1" indent="-514350">
              <a:buFont typeface="+mj-lt"/>
              <a:buAutoNum type="arabicPeriod"/>
            </a:pPr>
            <a:r>
              <a:rPr lang="en-US" dirty="0"/>
              <a:t>Procedures (12)</a:t>
            </a:r>
          </a:p>
          <a:p>
            <a:pPr marL="971550" lvl="1" indent="-514350">
              <a:buFont typeface="+mj-lt"/>
              <a:buAutoNum type="arabicPeriod"/>
            </a:pPr>
            <a:r>
              <a:rPr lang="en-US" dirty="0"/>
              <a:t>Triggers (3)</a:t>
            </a:r>
          </a:p>
          <a:p>
            <a:pPr marL="514350" indent="-514350">
              <a:buFont typeface="+mj-lt"/>
              <a:buAutoNum type="arabicPeriod"/>
            </a:pPr>
            <a:r>
              <a:rPr lang="en-US" dirty="0"/>
              <a:t>Graphical Application</a:t>
            </a:r>
          </a:p>
          <a:p>
            <a:pPr marL="514350" indent="-514350">
              <a:buFont typeface="+mj-lt"/>
              <a:buAutoNum type="arabicPeriod"/>
            </a:pPr>
            <a:r>
              <a:rPr lang="en-US" dirty="0"/>
              <a:t>Design your application to connect to your </a:t>
            </a:r>
            <a:r>
              <a:rPr lang="en-US" dirty="0" err="1"/>
              <a:t>CIKeys</a:t>
            </a:r>
            <a:r>
              <a:rPr lang="en-US" dirty="0"/>
              <a:t> instance (once submitted) or to recreate your database in a local MySQL instance.</a:t>
            </a:r>
          </a:p>
        </p:txBody>
      </p:sp>
    </p:spTree>
    <p:extLst>
      <p:ext uri="{BB962C8B-B14F-4D97-AF65-F5344CB8AC3E}">
        <p14:creationId xmlns:p14="http://schemas.microsoft.com/office/powerpoint/2010/main" val="2508488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p:txBody>
          <a:bodyPr/>
          <a:lstStyle/>
          <a:p>
            <a:pPr>
              <a:defRPr/>
            </a:pPr>
            <a:r>
              <a:rPr lang="hu-HU" dirty="0">
                <a:latin typeface="Futura Medium" panose="020B0602020204020303" pitchFamily="34" charset="-79"/>
                <a:cs typeface="Futura Medium" panose="020B0602020204020303" pitchFamily="34" charset="-79"/>
              </a:rPr>
              <a:t>Document </a:t>
            </a:r>
            <a:r>
              <a:rPr lang="en-US" dirty="0">
                <a:latin typeface="Futura Medium" panose="020B0602020204020303" pitchFamily="34" charset="-79"/>
                <a:cs typeface="Futura Medium" panose="020B0602020204020303" pitchFamily="34" charset="-79"/>
              </a:rPr>
              <a:t>S</a:t>
            </a:r>
            <a:r>
              <a:rPr lang="hu-HU" dirty="0">
                <a:latin typeface="Futura Medium" panose="020B0602020204020303" pitchFamily="34" charset="-79"/>
                <a:cs typeface="Futura Medium" panose="020B0602020204020303" pitchFamily="34" charset="-79"/>
              </a:rPr>
              <a:t>tore</a:t>
            </a:r>
            <a:r>
              <a:rPr lang="en-US" dirty="0">
                <a:latin typeface="Futura Medium" panose="020B0602020204020303" pitchFamily="34" charset="-79"/>
                <a:cs typeface="Futura Medium" panose="020B0602020204020303" pitchFamily="34" charset="-79"/>
              </a:rPr>
              <a:t> Example Query</a:t>
            </a:r>
            <a:endParaRPr lang="hu-HU" dirty="0">
              <a:latin typeface="Futura Medium" panose="020B0602020204020303" pitchFamily="34" charset="-79"/>
              <a:cs typeface="Futura Medium" panose="020B0602020204020303" pitchFamily="34" charset="-79"/>
            </a:endParaRPr>
          </a:p>
        </p:txBody>
      </p:sp>
      <p:sp>
        <p:nvSpPr>
          <p:cNvPr id="4" name="Slide Number Placeholder 3"/>
          <p:cNvSpPr>
            <a:spLocks noGrp="1"/>
          </p:cNvSpPr>
          <p:nvPr>
            <p:ph type="sldNum" sz="quarter" idx="12"/>
          </p:nvPr>
        </p:nvSpPr>
        <p:spPr/>
        <p:txBody>
          <a:bodyPr/>
          <a:lstStyle/>
          <a:p>
            <a:fld id="{C271A82E-237F-1E45-B398-2DBC92170FFC}" type="slidenum">
              <a:rPr lang="en-US" smtClean="0"/>
              <a:pPr/>
              <a:t>40</a:t>
            </a:fld>
            <a:endParaRPr lang="en-US"/>
          </a:p>
        </p:txBody>
      </p:sp>
      <p:sp>
        <p:nvSpPr>
          <p:cNvPr id="2" name="Rectangle 1">
            <a:extLst>
              <a:ext uri="{FF2B5EF4-FFF2-40B4-BE49-F238E27FC236}">
                <a16:creationId xmlns:a16="http://schemas.microsoft.com/office/drawing/2014/main" id="{6FF54B1A-D947-B045-B871-B3AB41CED20C}"/>
              </a:ext>
            </a:extLst>
          </p:cNvPr>
          <p:cNvSpPr/>
          <p:nvPr/>
        </p:nvSpPr>
        <p:spPr>
          <a:xfrm>
            <a:off x="838200" y="1647369"/>
            <a:ext cx="7939088" cy="4708981"/>
          </a:xfrm>
          <a:prstGeom prst="rect">
            <a:avLst/>
          </a:prstGeom>
        </p:spPr>
        <p:txBody>
          <a:bodyPr wrap="square">
            <a:spAutoFit/>
          </a:bodyPr>
          <a:lstStyle/>
          <a:p>
            <a:pPr>
              <a:defRPr/>
            </a:pPr>
            <a:r>
              <a:rPr lang="hu-HU" sz="2000" dirty="0">
                <a:latin typeface="Consolas" panose="020B0609020204030204" pitchFamily="49" charset="0"/>
                <a:cs typeface="Consolas" panose="020B0609020204030204" pitchFamily="49" charset="0"/>
              </a:rPr>
              <a:t>&gt; </a:t>
            </a:r>
            <a:r>
              <a:rPr lang="hu-HU" sz="2000" dirty="0" err="1">
                <a:latin typeface="Consolas" panose="020B0609020204030204" pitchFamily="49" charset="0"/>
                <a:cs typeface="Consolas" panose="020B0609020204030204" pitchFamily="49" charset="0"/>
              </a:rPr>
              <a:t>db.user.findOne</a:t>
            </a:r>
            <a:r>
              <a:rPr lang="hu-HU" sz="2000" dirty="0">
                <a:latin typeface="Consolas" panose="020B0609020204030204" pitchFamily="49" charset="0"/>
                <a:cs typeface="Consolas" panose="020B0609020204030204" pitchFamily="49" charset="0"/>
              </a:rPr>
              <a:t>({age:3</a:t>
            </a:r>
            <a:r>
              <a:rPr lang="en-US" sz="2000" dirty="0">
                <a:latin typeface="Consolas" panose="020B0609020204030204" pitchFamily="49" charset="0"/>
                <a:cs typeface="Consolas" panose="020B0609020204030204" pitchFamily="49" charset="0"/>
              </a:rPr>
              <a:t>9</a:t>
            </a:r>
            <a:r>
              <a:rPr lang="hu-HU" sz="2000" dirty="0">
                <a:latin typeface="Consolas" panose="020B0609020204030204" pitchFamily="49" charset="0"/>
                <a:cs typeface="Consolas" panose="020B0609020204030204" pitchFamily="49" charset="0"/>
              </a:rPr>
              <a:t>})</a:t>
            </a:r>
          </a:p>
          <a:p>
            <a:pPr>
              <a:defRPr/>
            </a:pPr>
            <a:r>
              <a:rPr lang="hu-HU" sz="2000" dirty="0">
                <a:latin typeface="Consolas" panose="020B0609020204030204" pitchFamily="49" charset="0"/>
                <a:cs typeface="Consolas" panose="020B0609020204030204" pitchFamily="49" charset="0"/>
              </a:rPr>
              <a:t>{</a:t>
            </a:r>
          </a:p>
          <a:p>
            <a:pPr>
              <a:defRPr/>
            </a:pPr>
            <a:r>
              <a:rPr lang="hu-HU" sz="2000" dirty="0">
                <a:latin typeface="Consolas" panose="020B0609020204030204" pitchFamily="49" charset="0"/>
                <a:cs typeface="Consolas" panose="020B0609020204030204" pitchFamily="49" charset="0"/>
              </a:rPr>
              <a:t>       	"_</a:t>
            </a:r>
            <a:r>
              <a:rPr lang="hu-HU" sz="2000" dirty="0" err="1">
                <a:latin typeface="Consolas" panose="020B0609020204030204" pitchFamily="49" charset="0"/>
                <a:cs typeface="Consolas" panose="020B0609020204030204" pitchFamily="49" charset="0"/>
              </a:rPr>
              <a:t>id</a:t>
            </a:r>
            <a:r>
              <a:rPr lang="hu-HU" sz="2000" dirty="0">
                <a:latin typeface="Consolas" panose="020B0609020204030204" pitchFamily="49" charset="0"/>
                <a:cs typeface="Consolas" panose="020B0609020204030204" pitchFamily="49" charset="0"/>
              </a:rPr>
              <a:t>" : </a:t>
            </a:r>
            <a:r>
              <a:rPr lang="en-US" sz="2000" dirty="0">
                <a:latin typeface="Consolas" panose="020B0609020204030204" pitchFamily="49" charset="0"/>
                <a:cs typeface="Consolas" panose="020B0609020204030204" pitchFamily="49" charset="0"/>
              </a:rPr>
              <a:t>      	</a:t>
            </a:r>
            <a:r>
              <a:rPr lang="hu-HU" sz="2000" dirty="0" err="1">
                <a:latin typeface="Consolas" panose="020B0609020204030204" pitchFamily="49" charset="0"/>
                <a:cs typeface="Consolas" panose="020B0609020204030204" pitchFamily="49" charset="0"/>
              </a:rPr>
              <a:t>ObjectId</a:t>
            </a:r>
            <a:r>
              <a:rPr lang="hu-HU" sz="2000" dirty="0">
                <a:latin typeface="Consolas" panose="020B0609020204030204" pitchFamily="49" charset="0"/>
                <a:cs typeface="Consolas" panose="020B0609020204030204" pitchFamily="49" charset="0"/>
              </a:rPr>
              <a:t>("5114e0bd42…"),</a:t>
            </a:r>
          </a:p>
          <a:p>
            <a:pPr>
              <a:defRPr/>
            </a:pPr>
            <a:r>
              <a:rPr lang="hu-HU" sz="2000" dirty="0">
                <a:latin typeface="Consolas" panose="020B0609020204030204" pitchFamily="49" charset="0"/>
                <a:cs typeface="Consolas" panose="020B0609020204030204" pitchFamily="49" charset="0"/>
              </a:rPr>
              <a:t>       	"</a:t>
            </a:r>
            <a:r>
              <a:rPr lang="hu-HU" sz="2000" dirty="0" err="1">
                <a:latin typeface="Consolas" panose="020B0609020204030204" pitchFamily="49" charset="0"/>
                <a:cs typeface="Consolas" panose="020B0609020204030204" pitchFamily="49" charset="0"/>
              </a:rPr>
              <a:t>first</a:t>
            </a:r>
            <a:r>
              <a:rPr lang="hu-HU" sz="2000" dirty="0">
                <a:latin typeface="Consolas" panose="020B0609020204030204" pitchFamily="49" charset="0"/>
                <a:cs typeface="Consolas" panose="020B0609020204030204" pitchFamily="49" charset="0"/>
              </a:rPr>
              <a:t>" : 	"John",</a:t>
            </a:r>
          </a:p>
          <a:p>
            <a:pPr>
              <a:defRPr/>
            </a:pPr>
            <a:r>
              <a:rPr lang="hu-HU" sz="2000" dirty="0">
                <a:latin typeface="Consolas" panose="020B0609020204030204" pitchFamily="49" charset="0"/>
                <a:cs typeface="Consolas" panose="020B0609020204030204" pitchFamily="49" charset="0"/>
              </a:rPr>
              <a:t>       	"last" : 	"</a:t>
            </a:r>
            <a:r>
              <a:rPr lang="hu-HU" sz="2000" dirty="0" err="1">
                <a:latin typeface="Consolas" panose="020B0609020204030204" pitchFamily="49" charset="0"/>
                <a:cs typeface="Consolas" panose="020B0609020204030204" pitchFamily="49" charset="0"/>
              </a:rPr>
              <a:t>Doe</a:t>
            </a:r>
            <a:r>
              <a:rPr lang="hu-HU" sz="2000" dirty="0">
                <a:latin typeface="Consolas" panose="020B0609020204030204" pitchFamily="49" charset="0"/>
                <a:cs typeface="Consolas" panose="020B0609020204030204" pitchFamily="49" charset="0"/>
              </a:rPr>
              <a:t>",</a:t>
            </a:r>
          </a:p>
          <a:p>
            <a:pPr>
              <a:defRPr/>
            </a:pPr>
            <a:r>
              <a:rPr lang="hu-HU" sz="2000" dirty="0">
                <a:latin typeface="Consolas" panose="020B0609020204030204" pitchFamily="49" charset="0"/>
                <a:cs typeface="Consolas" panose="020B0609020204030204" pitchFamily="49" charset="0"/>
              </a:rPr>
              <a:t>       	"</a:t>
            </a:r>
            <a:r>
              <a:rPr lang="hu-HU" sz="2000" dirty="0" err="1">
                <a:latin typeface="Consolas" panose="020B0609020204030204" pitchFamily="49" charset="0"/>
                <a:cs typeface="Consolas" panose="020B0609020204030204" pitchFamily="49" charset="0"/>
              </a:rPr>
              <a:t>age</a:t>
            </a:r>
            <a:r>
              <a:rPr lang="hu-HU" sz="2000" dirty="0">
                <a:latin typeface="Consolas" panose="020B0609020204030204" pitchFamily="49" charset="0"/>
                <a:cs typeface="Consolas" panose="020B0609020204030204" pitchFamily="49" charset="0"/>
              </a:rPr>
              <a:t>" : 	39, </a:t>
            </a:r>
          </a:p>
          <a:p>
            <a:pPr>
              <a:defRPr/>
            </a:pPr>
            <a:r>
              <a:rPr lang="hu-HU" sz="2000" dirty="0">
                <a:latin typeface="Consolas" panose="020B0609020204030204" pitchFamily="49" charset="0"/>
                <a:cs typeface="Consolas" panose="020B0609020204030204" pitchFamily="49" charset="0"/>
              </a:rPr>
              <a:t>      	"</a:t>
            </a:r>
            <a:r>
              <a:rPr lang="hu-HU" sz="2000" dirty="0" err="1">
                <a:latin typeface="Consolas" panose="020B0609020204030204" pitchFamily="49" charset="0"/>
                <a:cs typeface="Consolas" panose="020B0609020204030204" pitchFamily="49" charset="0"/>
              </a:rPr>
              <a:t>interests</a:t>
            </a:r>
            <a:r>
              <a:rPr lang="hu-HU" sz="2000" dirty="0">
                <a:latin typeface="Consolas" panose="020B0609020204030204" pitchFamily="49" charset="0"/>
                <a:cs typeface="Consolas" panose="020B0609020204030204" pitchFamily="49" charset="0"/>
              </a:rPr>
              <a:t>" : 	[</a:t>
            </a:r>
          </a:p>
          <a:p>
            <a:pPr>
              <a:defRPr/>
            </a:pPr>
            <a:r>
              <a:rPr lang="hu-HU" sz="2000" dirty="0">
                <a:latin typeface="Consolas" panose="020B0609020204030204" pitchFamily="49" charset="0"/>
                <a:cs typeface="Consolas" panose="020B0609020204030204" pitchFamily="49" charset="0"/>
              </a:rPr>
              <a:t>                	"Reading",</a:t>
            </a:r>
          </a:p>
          <a:p>
            <a:pPr>
              <a:defRPr/>
            </a:pPr>
            <a:r>
              <a:rPr lang="hu-HU" sz="2000" dirty="0">
                <a:latin typeface="Consolas" panose="020B0609020204030204" pitchFamily="49" charset="0"/>
                <a:cs typeface="Consolas" panose="020B0609020204030204" pitchFamily="49" charset="0"/>
              </a:rPr>
              <a:t>                	"Mountain </a:t>
            </a:r>
            <a:r>
              <a:rPr lang="hu-HU" sz="2000" dirty="0" err="1">
                <a:latin typeface="Consolas" panose="020B0609020204030204" pitchFamily="49" charset="0"/>
                <a:cs typeface="Consolas" panose="020B0609020204030204" pitchFamily="49" charset="0"/>
              </a:rPr>
              <a:t>Biking</a:t>
            </a:r>
            <a:r>
              <a:rPr lang="hu-HU" sz="2000" dirty="0">
                <a:latin typeface="Consolas" panose="020B0609020204030204" pitchFamily="49" charset="0"/>
                <a:cs typeface="Consolas" panose="020B0609020204030204" pitchFamily="49" charset="0"/>
              </a:rPr>
              <a:t> </a:t>
            </a:r>
          </a:p>
          <a:p>
            <a:pPr>
              <a:defRPr/>
            </a:pPr>
            <a:r>
              <a:rPr lang="hu-HU" sz="2000" dirty="0">
                <a:latin typeface="Consolas" panose="020B0609020204030204" pitchFamily="49" charset="0"/>
                <a:cs typeface="Consolas" panose="020B0609020204030204" pitchFamily="49" charset="0"/>
              </a:rPr>
              <a:t>			]</a:t>
            </a:r>
          </a:p>
          <a:p>
            <a:pPr>
              <a:defRPr/>
            </a:pPr>
            <a:r>
              <a:rPr lang="hu-HU" sz="2000" dirty="0">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"favorites": { </a:t>
            </a:r>
            <a:endParaRPr lang="hu-HU" sz="2000" dirty="0">
              <a:latin typeface="Consolas" panose="020B0609020204030204" pitchFamily="49" charset="0"/>
              <a:cs typeface="Consolas" panose="020B0609020204030204" pitchFamily="49" charset="0"/>
            </a:endParaRPr>
          </a:p>
          <a:p>
            <a:pPr>
              <a:defRPr/>
            </a:pPr>
            <a:r>
              <a:rPr lang="hu-HU" sz="2000" dirty="0">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"color": "Blue", </a:t>
            </a:r>
            <a:endParaRPr lang="hu-HU" sz="2000" dirty="0">
              <a:latin typeface="Consolas" panose="020B0609020204030204" pitchFamily="49" charset="0"/>
              <a:cs typeface="Consolas" panose="020B0609020204030204" pitchFamily="49" charset="0"/>
            </a:endParaRPr>
          </a:p>
          <a:p>
            <a:pPr>
              <a:defRPr/>
            </a:pPr>
            <a:r>
              <a:rPr lang="hu-HU" sz="2000" dirty="0">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"sport": "Soccer"} </a:t>
            </a:r>
            <a:endParaRPr lang="hu-HU" sz="2000" b="1" dirty="0">
              <a:latin typeface="Consolas" panose="020B0609020204030204" pitchFamily="49" charset="0"/>
              <a:cs typeface="Consolas" panose="020B0609020204030204" pitchFamily="49" charset="0"/>
            </a:endParaRPr>
          </a:p>
          <a:p>
            <a:pPr>
              <a:defRPr/>
            </a:pPr>
            <a:r>
              <a:rPr lang="hu-HU" sz="20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042527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defRPr/>
            </a:pPr>
            <a:r>
              <a:rPr lang="en-US" dirty="0">
                <a:latin typeface="Futura Medium" panose="020B0602020204020303" pitchFamily="34" charset="-79"/>
                <a:cs typeface="Futura Medium" panose="020B0602020204020303" pitchFamily="34" charset="-79"/>
              </a:rPr>
              <a:t>Relational vs. Document </a:t>
            </a:r>
            <a:endParaRPr lang="hu-HU" dirty="0">
              <a:latin typeface="Futura Medium" panose="020B0602020204020303" pitchFamily="34" charset="-79"/>
              <a:cs typeface="Futura Medium" panose="020B0602020204020303" pitchFamily="34" charset="-79"/>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537589726"/>
              </p:ext>
            </p:extLst>
          </p:nvPr>
        </p:nvGraphicFramePr>
        <p:xfrm>
          <a:off x="1097467" y="1690688"/>
          <a:ext cx="9997066" cy="4054365"/>
        </p:xfrm>
        <a:graphic>
          <a:graphicData uri="http://schemas.openxmlformats.org/drawingml/2006/table">
            <a:tbl>
              <a:tblPr firstRow="1" bandRow="1">
                <a:tableStyleId>{5C22544A-7EE6-4342-B048-85BDC9FD1C3A}</a:tableStyleId>
              </a:tblPr>
              <a:tblGrid>
                <a:gridCol w="4998533">
                  <a:extLst>
                    <a:ext uri="{9D8B030D-6E8A-4147-A177-3AD203B41FA5}">
                      <a16:colId xmlns:a16="http://schemas.microsoft.com/office/drawing/2014/main" val="20000"/>
                    </a:ext>
                  </a:extLst>
                </a:gridCol>
                <a:gridCol w="4998533">
                  <a:extLst>
                    <a:ext uri="{9D8B030D-6E8A-4147-A177-3AD203B41FA5}">
                      <a16:colId xmlns:a16="http://schemas.microsoft.com/office/drawing/2014/main" val="20001"/>
                    </a:ext>
                  </a:extLst>
                </a:gridCol>
              </a:tblGrid>
              <a:tr h="450485">
                <a:tc>
                  <a:txBody>
                    <a:bodyPr/>
                    <a:lstStyle/>
                    <a:p>
                      <a:r>
                        <a:rPr lang="en-US" sz="2200" dirty="0">
                          <a:latin typeface="Garamond" panose="02020404030301010803" pitchFamily="18" charset="0"/>
                        </a:rPr>
                        <a:t>Relational</a:t>
                      </a:r>
                      <a:endParaRPr lang="hu-HU" sz="2200" dirty="0">
                        <a:latin typeface="Garamond" panose="02020404030301010803" pitchFamily="18" charset="0"/>
                      </a:endParaRPr>
                    </a:p>
                  </a:txBody>
                  <a:tcPr marL="111063" marR="111063" marT="55528" marB="55528"/>
                </a:tc>
                <a:tc>
                  <a:txBody>
                    <a:bodyPr/>
                    <a:lstStyle/>
                    <a:p>
                      <a:r>
                        <a:rPr lang="en-US" sz="2200" dirty="0">
                          <a:latin typeface="Garamond" panose="02020404030301010803" pitchFamily="18" charset="0"/>
                        </a:rPr>
                        <a:t>Document</a:t>
                      </a:r>
                      <a:r>
                        <a:rPr lang="en-US" sz="2200" baseline="0" dirty="0">
                          <a:latin typeface="Garamond" panose="02020404030301010803" pitchFamily="18" charset="0"/>
                        </a:rPr>
                        <a:t> </a:t>
                      </a:r>
                      <a:endParaRPr lang="hu-HU" sz="2200" dirty="0">
                        <a:latin typeface="Garamond" panose="02020404030301010803" pitchFamily="18" charset="0"/>
                      </a:endParaRPr>
                    </a:p>
                  </a:txBody>
                  <a:tcPr marL="111063" marR="111063" marT="55528" marB="55528"/>
                </a:tc>
                <a:extLst>
                  <a:ext uri="{0D108BD9-81ED-4DB2-BD59-A6C34878D82A}">
                    <a16:rowId xmlns:a16="http://schemas.microsoft.com/office/drawing/2014/main" val="10000"/>
                  </a:ext>
                </a:extLst>
              </a:tr>
              <a:tr h="450485">
                <a:tc>
                  <a:txBody>
                    <a:bodyPr/>
                    <a:lstStyle/>
                    <a:p>
                      <a:r>
                        <a:rPr lang="hu-HU" sz="2200" dirty="0" err="1">
                          <a:latin typeface="Garamond" panose="02020404030301010803" pitchFamily="18" charset="0"/>
                        </a:rPr>
                        <a:t>Database</a:t>
                      </a:r>
                      <a:endParaRPr lang="hu-HU" sz="2200" dirty="0">
                        <a:latin typeface="Garamond" panose="02020404030301010803" pitchFamily="18" charset="0"/>
                      </a:endParaRPr>
                    </a:p>
                  </a:txBody>
                  <a:tcPr marL="111063" marR="111063" marT="55528" marB="55528"/>
                </a:tc>
                <a:tc>
                  <a:txBody>
                    <a:bodyPr/>
                    <a:lstStyle/>
                    <a:p>
                      <a:r>
                        <a:rPr lang="hu-HU" sz="2200" dirty="0" err="1">
                          <a:latin typeface="Garamond" panose="02020404030301010803" pitchFamily="18" charset="0"/>
                        </a:rPr>
                        <a:t>Database</a:t>
                      </a:r>
                      <a:endParaRPr lang="hu-HU" sz="2200" dirty="0">
                        <a:latin typeface="Garamond" panose="02020404030301010803" pitchFamily="18" charset="0"/>
                      </a:endParaRPr>
                    </a:p>
                  </a:txBody>
                  <a:tcPr marL="111063" marR="111063" marT="55528" marB="55528"/>
                </a:tc>
                <a:extLst>
                  <a:ext uri="{0D108BD9-81ED-4DB2-BD59-A6C34878D82A}">
                    <a16:rowId xmlns:a16="http://schemas.microsoft.com/office/drawing/2014/main" val="10001"/>
                  </a:ext>
                </a:extLst>
              </a:tr>
              <a:tr h="450485">
                <a:tc>
                  <a:txBody>
                    <a:bodyPr/>
                    <a:lstStyle/>
                    <a:p>
                      <a:r>
                        <a:rPr lang="hu-HU" sz="2200" dirty="0" err="1">
                          <a:latin typeface="Garamond" panose="02020404030301010803" pitchFamily="18" charset="0"/>
                        </a:rPr>
                        <a:t>Table</a:t>
                      </a:r>
                      <a:r>
                        <a:rPr lang="hu-HU" sz="2200" dirty="0">
                          <a:latin typeface="Garamond" panose="02020404030301010803" pitchFamily="18" charset="0"/>
                        </a:rPr>
                        <a:t>, </a:t>
                      </a:r>
                      <a:r>
                        <a:rPr lang="hu-HU" sz="2200" dirty="0" err="1">
                          <a:latin typeface="Garamond" panose="02020404030301010803" pitchFamily="18" charset="0"/>
                        </a:rPr>
                        <a:t>View</a:t>
                      </a:r>
                      <a:endParaRPr lang="hu-HU" sz="2200" dirty="0">
                        <a:latin typeface="Garamond" panose="02020404030301010803" pitchFamily="18" charset="0"/>
                      </a:endParaRPr>
                    </a:p>
                  </a:txBody>
                  <a:tcPr marL="111063" marR="111063" marT="55528" marB="55528"/>
                </a:tc>
                <a:tc>
                  <a:txBody>
                    <a:bodyPr/>
                    <a:lstStyle/>
                    <a:p>
                      <a:r>
                        <a:rPr lang="hu-HU" sz="2200" dirty="0" err="1">
                          <a:latin typeface="Garamond" panose="02020404030301010803" pitchFamily="18" charset="0"/>
                        </a:rPr>
                        <a:t>Collection</a:t>
                      </a:r>
                      <a:endParaRPr lang="hu-HU" sz="2200" dirty="0">
                        <a:latin typeface="Garamond" panose="02020404030301010803" pitchFamily="18" charset="0"/>
                      </a:endParaRPr>
                    </a:p>
                  </a:txBody>
                  <a:tcPr marL="111063" marR="111063" marT="55528" marB="55528"/>
                </a:tc>
                <a:extLst>
                  <a:ext uri="{0D108BD9-81ED-4DB2-BD59-A6C34878D82A}">
                    <a16:rowId xmlns:a16="http://schemas.microsoft.com/office/drawing/2014/main" val="10002"/>
                  </a:ext>
                </a:extLst>
              </a:tr>
              <a:tr h="450485">
                <a:tc>
                  <a:txBody>
                    <a:bodyPr/>
                    <a:lstStyle/>
                    <a:p>
                      <a:r>
                        <a:rPr lang="hu-HU" sz="2200" dirty="0" err="1">
                          <a:latin typeface="Garamond" panose="02020404030301010803" pitchFamily="18" charset="0"/>
                        </a:rPr>
                        <a:t>Row</a:t>
                      </a:r>
                      <a:endParaRPr lang="hu-HU" sz="2200" dirty="0">
                        <a:latin typeface="Garamond" panose="02020404030301010803" pitchFamily="18" charset="0"/>
                      </a:endParaRPr>
                    </a:p>
                  </a:txBody>
                  <a:tcPr marL="111063" marR="111063" marT="55528" marB="55528"/>
                </a:tc>
                <a:tc>
                  <a:txBody>
                    <a:bodyPr/>
                    <a:lstStyle/>
                    <a:p>
                      <a:r>
                        <a:rPr lang="hu-HU" sz="2200" dirty="0" err="1">
                          <a:latin typeface="Garamond" panose="02020404030301010803" pitchFamily="18" charset="0"/>
                        </a:rPr>
                        <a:t>Document</a:t>
                      </a:r>
                      <a:r>
                        <a:rPr lang="hu-HU" sz="2200" dirty="0">
                          <a:latin typeface="Garamond" panose="02020404030301010803" pitchFamily="18" charset="0"/>
                        </a:rPr>
                        <a:t> (JSON, BSON)</a:t>
                      </a:r>
                    </a:p>
                  </a:txBody>
                  <a:tcPr marL="111063" marR="111063" marT="55528" marB="55528"/>
                </a:tc>
                <a:extLst>
                  <a:ext uri="{0D108BD9-81ED-4DB2-BD59-A6C34878D82A}">
                    <a16:rowId xmlns:a16="http://schemas.microsoft.com/office/drawing/2014/main" val="10003"/>
                  </a:ext>
                </a:extLst>
              </a:tr>
              <a:tr h="450485">
                <a:tc>
                  <a:txBody>
                    <a:bodyPr/>
                    <a:lstStyle/>
                    <a:p>
                      <a:r>
                        <a:rPr lang="hu-HU" sz="2200" dirty="0" err="1">
                          <a:latin typeface="Garamond" panose="02020404030301010803" pitchFamily="18" charset="0"/>
                        </a:rPr>
                        <a:t>Column</a:t>
                      </a:r>
                      <a:endParaRPr lang="hu-HU" sz="2200" dirty="0">
                        <a:latin typeface="Garamond" panose="02020404030301010803" pitchFamily="18" charset="0"/>
                      </a:endParaRPr>
                    </a:p>
                  </a:txBody>
                  <a:tcPr marL="111063" marR="111063" marT="55528" marB="55528"/>
                </a:tc>
                <a:tc>
                  <a:txBody>
                    <a:bodyPr/>
                    <a:lstStyle/>
                    <a:p>
                      <a:r>
                        <a:rPr lang="hu-HU" sz="2200" dirty="0" err="1">
                          <a:latin typeface="Garamond" panose="02020404030301010803" pitchFamily="18" charset="0"/>
                        </a:rPr>
                        <a:t>Field</a:t>
                      </a:r>
                      <a:endParaRPr lang="hu-HU" sz="2200" dirty="0">
                        <a:latin typeface="Garamond" panose="02020404030301010803" pitchFamily="18" charset="0"/>
                      </a:endParaRPr>
                    </a:p>
                  </a:txBody>
                  <a:tcPr marL="111063" marR="111063" marT="55528" marB="55528"/>
                </a:tc>
                <a:extLst>
                  <a:ext uri="{0D108BD9-81ED-4DB2-BD59-A6C34878D82A}">
                    <a16:rowId xmlns:a16="http://schemas.microsoft.com/office/drawing/2014/main" val="10004"/>
                  </a:ext>
                </a:extLst>
              </a:tr>
              <a:tr h="450485">
                <a:tc>
                  <a:txBody>
                    <a:bodyPr/>
                    <a:lstStyle/>
                    <a:p>
                      <a:r>
                        <a:rPr lang="hu-HU" sz="2200" dirty="0">
                          <a:latin typeface="Garamond" panose="02020404030301010803" pitchFamily="18" charset="0"/>
                        </a:rPr>
                        <a:t>Index</a:t>
                      </a:r>
                    </a:p>
                  </a:txBody>
                  <a:tcPr marL="111063" marR="111063" marT="55528" marB="55528"/>
                </a:tc>
                <a:tc>
                  <a:txBody>
                    <a:bodyPr/>
                    <a:lstStyle/>
                    <a:p>
                      <a:r>
                        <a:rPr lang="hu-HU" sz="2200" dirty="0">
                          <a:latin typeface="Garamond" panose="02020404030301010803" pitchFamily="18" charset="0"/>
                        </a:rPr>
                        <a:t>Index</a:t>
                      </a:r>
                    </a:p>
                  </a:txBody>
                  <a:tcPr marL="111063" marR="111063" marT="55528" marB="55528"/>
                </a:tc>
                <a:extLst>
                  <a:ext uri="{0D108BD9-81ED-4DB2-BD59-A6C34878D82A}">
                    <a16:rowId xmlns:a16="http://schemas.microsoft.com/office/drawing/2014/main" val="10005"/>
                  </a:ext>
                </a:extLst>
              </a:tr>
              <a:tr h="450485">
                <a:tc>
                  <a:txBody>
                    <a:bodyPr/>
                    <a:lstStyle/>
                    <a:p>
                      <a:r>
                        <a:rPr lang="hu-HU" sz="2200" b="0" dirty="0" err="1">
                          <a:latin typeface="Garamond" panose="02020404030301010803" pitchFamily="18" charset="0"/>
                        </a:rPr>
                        <a:t>Join</a:t>
                      </a:r>
                      <a:endParaRPr lang="hu-HU" sz="2200" b="0" dirty="0">
                        <a:latin typeface="Garamond" panose="02020404030301010803" pitchFamily="18" charset="0"/>
                      </a:endParaRPr>
                    </a:p>
                  </a:txBody>
                  <a:tcPr marL="111063" marR="111063" marT="55528" marB="55528"/>
                </a:tc>
                <a:tc>
                  <a:txBody>
                    <a:bodyPr/>
                    <a:lstStyle/>
                    <a:p>
                      <a:r>
                        <a:rPr lang="hu-HU" sz="2200" b="0" dirty="0" err="1">
                          <a:latin typeface="Garamond" panose="02020404030301010803" pitchFamily="18" charset="0"/>
                        </a:rPr>
                        <a:t>Embedded</a:t>
                      </a:r>
                      <a:r>
                        <a:rPr lang="hu-HU" sz="2200" b="0" dirty="0">
                          <a:latin typeface="Garamond" panose="02020404030301010803" pitchFamily="18" charset="0"/>
                        </a:rPr>
                        <a:t> </a:t>
                      </a:r>
                      <a:r>
                        <a:rPr lang="hu-HU" sz="2200" b="0" dirty="0" err="1">
                          <a:latin typeface="Garamond" panose="02020404030301010803" pitchFamily="18" charset="0"/>
                        </a:rPr>
                        <a:t>Document</a:t>
                      </a:r>
                      <a:endParaRPr lang="hu-HU" sz="2200" b="0" dirty="0">
                        <a:latin typeface="Garamond" panose="02020404030301010803" pitchFamily="18" charset="0"/>
                      </a:endParaRPr>
                    </a:p>
                  </a:txBody>
                  <a:tcPr marL="111063" marR="111063" marT="55528" marB="55528"/>
                </a:tc>
                <a:extLst>
                  <a:ext uri="{0D108BD9-81ED-4DB2-BD59-A6C34878D82A}">
                    <a16:rowId xmlns:a16="http://schemas.microsoft.com/office/drawing/2014/main" val="10006"/>
                  </a:ext>
                </a:extLst>
              </a:tr>
              <a:tr h="450485">
                <a:tc>
                  <a:txBody>
                    <a:bodyPr/>
                    <a:lstStyle/>
                    <a:p>
                      <a:r>
                        <a:rPr lang="hu-HU" sz="2200" dirty="0" err="1">
                          <a:latin typeface="Garamond" panose="02020404030301010803" pitchFamily="18" charset="0"/>
                        </a:rPr>
                        <a:t>Foreign</a:t>
                      </a:r>
                      <a:r>
                        <a:rPr lang="hu-HU" sz="2200" dirty="0">
                          <a:latin typeface="Garamond" panose="02020404030301010803" pitchFamily="18" charset="0"/>
                        </a:rPr>
                        <a:t> Key</a:t>
                      </a:r>
                    </a:p>
                  </a:txBody>
                  <a:tcPr marL="111063" marR="111063" marT="55528" marB="55528"/>
                </a:tc>
                <a:tc>
                  <a:txBody>
                    <a:bodyPr/>
                    <a:lstStyle/>
                    <a:p>
                      <a:r>
                        <a:rPr lang="hu-HU" sz="2200" dirty="0" err="1">
                          <a:latin typeface="Garamond" panose="02020404030301010803" pitchFamily="18" charset="0"/>
                        </a:rPr>
                        <a:t>Reference</a:t>
                      </a:r>
                      <a:endParaRPr lang="hu-HU" sz="2200" dirty="0">
                        <a:latin typeface="Garamond" panose="02020404030301010803" pitchFamily="18" charset="0"/>
                      </a:endParaRPr>
                    </a:p>
                  </a:txBody>
                  <a:tcPr marL="111063" marR="111063" marT="55528" marB="55528"/>
                </a:tc>
                <a:extLst>
                  <a:ext uri="{0D108BD9-81ED-4DB2-BD59-A6C34878D82A}">
                    <a16:rowId xmlns:a16="http://schemas.microsoft.com/office/drawing/2014/main" val="10007"/>
                  </a:ext>
                </a:extLst>
              </a:tr>
              <a:tr h="450485">
                <a:tc>
                  <a:txBody>
                    <a:bodyPr/>
                    <a:lstStyle/>
                    <a:p>
                      <a:r>
                        <a:rPr lang="hu-HU" sz="2200" dirty="0">
                          <a:latin typeface="Garamond" panose="02020404030301010803" pitchFamily="18" charset="0"/>
                        </a:rPr>
                        <a:t>Partition</a:t>
                      </a:r>
                      <a:r>
                        <a:rPr lang="en-US" sz="2200" dirty="0" err="1">
                          <a:latin typeface="Garamond" panose="02020404030301010803" pitchFamily="18" charset="0"/>
                        </a:rPr>
                        <a:t>ing</a:t>
                      </a:r>
                      <a:endParaRPr lang="hu-HU" sz="2200" dirty="0">
                        <a:latin typeface="Garamond" panose="02020404030301010803" pitchFamily="18" charset="0"/>
                      </a:endParaRPr>
                    </a:p>
                  </a:txBody>
                  <a:tcPr marL="111063" marR="111063" marT="55528" marB="55528"/>
                </a:tc>
                <a:tc>
                  <a:txBody>
                    <a:bodyPr/>
                    <a:lstStyle/>
                    <a:p>
                      <a:r>
                        <a:rPr lang="hu-HU" sz="2200" dirty="0">
                          <a:latin typeface="Garamond" panose="02020404030301010803" pitchFamily="18" charset="0"/>
                        </a:rPr>
                        <a:t>Shard</a:t>
                      </a:r>
                      <a:r>
                        <a:rPr lang="en-US" sz="2200" dirty="0" err="1">
                          <a:latin typeface="Garamond" panose="02020404030301010803" pitchFamily="18" charset="0"/>
                        </a:rPr>
                        <a:t>ing</a:t>
                      </a:r>
                      <a:endParaRPr lang="hu-HU" sz="2200" dirty="0">
                        <a:latin typeface="Garamond" panose="02020404030301010803" pitchFamily="18" charset="0"/>
                      </a:endParaRPr>
                    </a:p>
                  </a:txBody>
                  <a:tcPr marL="111063" marR="111063" marT="55528" marB="55528"/>
                </a:tc>
                <a:extLst>
                  <a:ext uri="{0D108BD9-81ED-4DB2-BD59-A6C34878D82A}">
                    <a16:rowId xmlns:a16="http://schemas.microsoft.com/office/drawing/2014/main" val="10008"/>
                  </a:ext>
                </a:extLst>
              </a:tr>
            </a:tbl>
          </a:graphicData>
        </a:graphic>
      </p:graphicFrame>
      <p:sp>
        <p:nvSpPr>
          <p:cNvPr id="4" name="Slide Number Placeholder 3"/>
          <p:cNvSpPr>
            <a:spLocks noGrp="1"/>
          </p:cNvSpPr>
          <p:nvPr>
            <p:ph type="sldNum" sz="quarter" idx="12"/>
          </p:nvPr>
        </p:nvSpPr>
        <p:spPr/>
        <p:txBody>
          <a:bodyPr/>
          <a:lstStyle/>
          <a:p>
            <a:fld id="{91E941FE-DB72-2149-A072-8CF4451EBF4A}" type="slidenum">
              <a:rPr lang="en-US" smtClean="0"/>
              <a:pPr/>
              <a:t>41</a:t>
            </a:fld>
            <a:endParaRPr lang="en-US"/>
          </a:p>
        </p:txBody>
      </p:sp>
    </p:spTree>
    <p:extLst>
      <p:ext uri="{BB962C8B-B14F-4D97-AF65-F5344CB8AC3E}">
        <p14:creationId xmlns:p14="http://schemas.microsoft.com/office/powerpoint/2010/main" val="39804437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wrap="square" numCol="1" anchorCtr="0" compatLnSpc="1">
            <a:prstTxWarp prst="textNoShape">
              <a:avLst/>
            </a:prstTxWarp>
          </a:bodyPr>
          <a:lstStyle/>
          <a:p>
            <a:r>
              <a:rPr lang="en-US" altLang="en-US" dirty="0">
                <a:latin typeface="Futura Medium" panose="020B0602020204020303" pitchFamily="34" charset="-79"/>
                <a:cs typeface="Futura Medium" panose="020B0602020204020303" pitchFamily="34" charset="-79"/>
              </a:rPr>
              <a:t>MongoDB</a:t>
            </a:r>
            <a:endParaRPr lang="hu-HU" altLang="en-US" dirty="0">
              <a:latin typeface="Futura Medium" panose="020B0602020204020303" pitchFamily="34" charset="-79"/>
              <a:cs typeface="Futura Medium" panose="020B0602020204020303" pitchFamily="34" charset="-79"/>
            </a:endParaRPr>
          </a:p>
        </p:txBody>
      </p:sp>
      <p:sp>
        <p:nvSpPr>
          <p:cNvPr id="11269" name="Rectangle 5"/>
          <p:cNvSpPr>
            <a:spLocks noGrp="1"/>
          </p:cNvSpPr>
          <p:nvPr>
            <p:ph type="body" idx="4294967295"/>
          </p:nvPr>
        </p:nvSpPr>
        <p:spPr/>
        <p:txBody>
          <a:bodyPr/>
          <a:lstStyle/>
          <a:p>
            <a:r>
              <a:rPr lang="en-US" dirty="0">
                <a:latin typeface="Garamond" panose="02020404030301010803" pitchFamily="18" charset="0"/>
              </a:rPr>
              <a:t>Stands for </a:t>
            </a:r>
            <a:r>
              <a:rPr lang="en-US" dirty="0" err="1">
                <a:latin typeface="Garamond" panose="02020404030301010803" pitchFamily="18" charset="0"/>
              </a:rPr>
              <a:t>hu</a:t>
            </a:r>
            <a:r>
              <a:rPr lang="en-US" b="1" dirty="0" err="1">
                <a:latin typeface="Garamond" panose="02020404030301010803" pitchFamily="18" charset="0"/>
              </a:rPr>
              <a:t>MONGO</a:t>
            </a:r>
            <a:r>
              <a:rPr lang="en-US" dirty="0" err="1">
                <a:latin typeface="Garamond" panose="02020404030301010803" pitchFamily="18" charset="0"/>
              </a:rPr>
              <a:t>us</a:t>
            </a:r>
            <a:r>
              <a:rPr lang="en-US" dirty="0">
                <a:latin typeface="Garamond" panose="02020404030301010803" pitchFamily="18" charset="0"/>
              </a:rPr>
              <a:t> database.</a:t>
            </a:r>
          </a:p>
          <a:p>
            <a:r>
              <a:rPr lang="en-US" dirty="0">
                <a:solidFill>
                  <a:srgbClr val="0066FF"/>
                </a:solidFill>
                <a:latin typeface="Garamond" panose="02020404030301010803" pitchFamily="18" charset="0"/>
              </a:rPr>
              <a:t>NoSQL</a:t>
            </a:r>
            <a:r>
              <a:rPr lang="en-US" dirty="0">
                <a:latin typeface="Garamond" panose="02020404030301010803" pitchFamily="18" charset="0"/>
              </a:rPr>
              <a:t>, document-oriented database. </a:t>
            </a:r>
          </a:p>
          <a:p>
            <a:r>
              <a:rPr lang="en-US" dirty="0">
                <a:latin typeface="Garamond" panose="02020404030301010803" pitchFamily="18" charset="0"/>
              </a:rPr>
              <a:t>Open-source under GNU AGPL and the Apache License since 2007.</a:t>
            </a:r>
          </a:p>
          <a:p>
            <a:r>
              <a:rPr lang="hu-HU" altLang="en-US" dirty="0">
                <a:latin typeface="Garamond" panose="02020404030301010803" pitchFamily="18" charset="0"/>
              </a:rPr>
              <a:t>Easy to install and use</a:t>
            </a:r>
          </a:p>
          <a:p>
            <a:r>
              <a:rPr lang="hu-HU" altLang="en-US" dirty="0">
                <a:latin typeface="Garamond" panose="02020404030301010803" pitchFamily="18" charset="0"/>
              </a:rPr>
              <a:t>Detailed documentation</a:t>
            </a:r>
          </a:p>
          <a:p>
            <a:r>
              <a:rPr lang="hu-HU" altLang="en-US" dirty="0">
                <a:latin typeface="Garamond" panose="02020404030301010803" pitchFamily="18" charset="0"/>
              </a:rPr>
              <a:t>Various APIs</a:t>
            </a:r>
          </a:p>
          <a:p>
            <a:pPr lvl="1"/>
            <a:r>
              <a:rPr lang="hu-HU" altLang="en-US" dirty="0">
                <a:latin typeface="Garamond" panose="02020404030301010803" pitchFamily="18" charset="0"/>
              </a:rPr>
              <a:t>JavaScript, Python, Ruby, Perl, </a:t>
            </a:r>
            <a:r>
              <a:rPr lang="en-US" altLang="en-US" dirty="0">
                <a:latin typeface="Garamond" panose="02020404030301010803" pitchFamily="18" charset="0"/>
              </a:rPr>
              <a:t>PHP, </a:t>
            </a:r>
            <a:r>
              <a:rPr lang="hu-HU" altLang="en-US" dirty="0">
                <a:latin typeface="Garamond" panose="02020404030301010803" pitchFamily="18" charset="0"/>
              </a:rPr>
              <a:t>Java, Java, Scala, C#, C++, Haskell, Erlang</a:t>
            </a:r>
          </a:p>
          <a:p>
            <a:pPr marL="411162" lvl="1" indent="0">
              <a:buNone/>
            </a:pPr>
            <a:endParaRPr lang="hu-HU" altLang="en-US" dirty="0">
              <a:latin typeface="Garamond" panose="02020404030301010803" pitchFamily="18" charset="0"/>
            </a:endParaRPr>
          </a:p>
        </p:txBody>
      </p:sp>
      <p:sp>
        <p:nvSpPr>
          <p:cNvPr id="2" name="Slide Number Placeholder 1"/>
          <p:cNvSpPr>
            <a:spLocks noGrp="1"/>
          </p:cNvSpPr>
          <p:nvPr>
            <p:ph type="sldNum" sz="quarter" idx="12"/>
          </p:nvPr>
        </p:nvSpPr>
        <p:spPr/>
        <p:txBody>
          <a:bodyPr/>
          <a:lstStyle/>
          <a:p>
            <a:fld id="{91E941FE-DB72-2149-A072-8CF4451EBF4A}" type="slidenum">
              <a:rPr lang="en-US" smtClean="0"/>
              <a:pPr/>
              <a:t>42</a:t>
            </a:fld>
            <a:endParaRPr lang="en-US"/>
          </a:p>
        </p:txBody>
      </p:sp>
      <p:pic>
        <p:nvPicPr>
          <p:cNvPr id="5" name="Picture 2" descr="https://serverdensity-wpengine.netdna-ssl.com/wp-content/themes/onecol/images/random/mongodb.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999220" y="564642"/>
            <a:ext cx="1440180" cy="1440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3809225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66563-EFAD-6649-8227-B3FC691DB474}"/>
              </a:ext>
            </a:extLst>
          </p:cNvPr>
          <p:cNvSpPr>
            <a:spLocks noGrp="1"/>
          </p:cNvSpPr>
          <p:nvPr>
            <p:ph type="title"/>
          </p:nvPr>
        </p:nvSpPr>
        <p:spPr/>
        <p:txBody>
          <a:bodyPr/>
          <a:lstStyle/>
          <a:p>
            <a:r>
              <a:rPr lang="en-US" dirty="0"/>
              <a:t>Document Store</a:t>
            </a:r>
          </a:p>
        </p:txBody>
      </p:sp>
      <p:sp>
        <p:nvSpPr>
          <p:cNvPr id="3" name="Content Placeholder 2">
            <a:extLst>
              <a:ext uri="{FF2B5EF4-FFF2-40B4-BE49-F238E27FC236}">
                <a16:creationId xmlns:a16="http://schemas.microsoft.com/office/drawing/2014/main" id="{D8887C77-DFDB-F749-9145-895B0CD3CE18}"/>
              </a:ext>
            </a:extLst>
          </p:cNvPr>
          <p:cNvSpPr>
            <a:spLocks noGrp="1"/>
          </p:cNvSpPr>
          <p:nvPr>
            <p:ph idx="1"/>
          </p:nvPr>
        </p:nvSpPr>
        <p:spPr/>
        <p:txBody>
          <a:bodyPr/>
          <a:lstStyle/>
          <a:p>
            <a:pPr marL="0" indent="0">
              <a:buNone/>
            </a:pPr>
            <a:r>
              <a:rPr lang="en-US" dirty="0"/>
              <a:t>Designed for storing, retrieving, and managing </a:t>
            </a:r>
            <a:r>
              <a:rPr lang="en-US" dirty="0">
                <a:solidFill>
                  <a:srgbClr val="3366FF"/>
                </a:solidFill>
              </a:rPr>
              <a:t>document-oriented information</a:t>
            </a:r>
            <a:r>
              <a:rPr lang="en-US" dirty="0"/>
              <a:t>, also known as semi-structured data.</a:t>
            </a:r>
          </a:p>
          <a:p>
            <a:pPr marL="0" indent="0">
              <a:buNone/>
            </a:pPr>
            <a:endParaRPr lang="en-US" dirty="0"/>
          </a:p>
          <a:p>
            <a:pPr marL="0" indent="0">
              <a:buNone/>
            </a:pPr>
            <a:r>
              <a:rPr lang="en-US" dirty="0"/>
              <a:t>Inherently a subclass of the key-value store.</a:t>
            </a:r>
          </a:p>
          <a:p>
            <a:pPr marL="0" indent="0">
              <a:buNone/>
            </a:pPr>
            <a:r>
              <a:rPr lang="en-US" dirty="0"/>
              <a:t>Internal data structure</a:t>
            </a:r>
          </a:p>
          <a:p>
            <a:pPr lvl="1"/>
            <a:r>
              <a:rPr lang="en-US" dirty="0">
                <a:solidFill>
                  <a:srgbClr val="3366FF"/>
                </a:solidFill>
              </a:rPr>
              <a:t>Key-value</a:t>
            </a:r>
            <a:r>
              <a:rPr lang="en-US" dirty="0"/>
              <a:t> stores opaque data (typing not surfaced)</a:t>
            </a:r>
          </a:p>
          <a:p>
            <a:pPr lvl="1"/>
            <a:r>
              <a:rPr lang="en-US" dirty="0"/>
              <a:t>Document stores </a:t>
            </a:r>
            <a:r>
              <a:rPr lang="en-US" dirty="0">
                <a:solidFill>
                  <a:srgbClr val="3366FF"/>
                </a:solidFill>
              </a:rPr>
              <a:t>metadata</a:t>
            </a:r>
          </a:p>
          <a:p>
            <a:pPr marL="0" indent="0">
              <a:buNone/>
            </a:pPr>
            <a:endParaRPr lang="en-US" dirty="0"/>
          </a:p>
          <a:p>
            <a:pPr marL="0" indent="0">
              <a:buNone/>
            </a:pPr>
            <a:r>
              <a:rPr lang="en-US" dirty="0"/>
              <a:t>Examples: MongoDB, CouchDB, Amazon </a:t>
            </a:r>
            <a:r>
              <a:rPr lang="en-US" dirty="0" err="1"/>
              <a:t>SimpleDB</a:t>
            </a:r>
            <a:r>
              <a:rPr lang="en-US" dirty="0"/>
              <a:t>.</a:t>
            </a:r>
          </a:p>
          <a:p>
            <a:pPr marL="0" indent="0">
              <a:buNone/>
            </a:pPr>
            <a:endParaRPr lang="en-US" dirty="0"/>
          </a:p>
        </p:txBody>
      </p:sp>
    </p:spTree>
    <p:extLst>
      <p:ext uri="{BB962C8B-B14F-4D97-AF65-F5344CB8AC3E}">
        <p14:creationId xmlns:p14="http://schemas.microsoft.com/office/powerpoint/2010/main" val="17269601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3EAD87-184E-6043-932A-588BB8B372C7}"/>
              </a:ext>
            </a:extLst>
          </p:cNvPr>
          <p:cNvPicPr>
            <a:picLocks noChangeAspect="1"/>
          </p:cNvPicPr>
          <p:nvPr/>
        </p:nvPicPr>
        <p:blipFill>
          <a:blip r:embed="rId2"/>
          <a:stretch>
            <a:fillRect/>
          </a:stretch>
        </p:blipFill>
        <p:spPr>
          <a:xfrm>
            <a:off x="1524000" y="685801"/>
            <a:ext cx="9144000" cy="5826943"/>
          </a:xfrm>
          <a:prstGeom prst="rect">
            <a:avLst/>
          </a:prstGeom>
        </p:spPr>
      </p:pic>
    </p:spTree>
    <p:extLst>
      <p:ext uri="{BB962C8B-B14F-4D97-AF65-F5344CB8AC3E}">
        <p14:creationId xmlns:p14="http://schemas.microsoft.com/office/powerpoint/2010/main" val="2227279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p:txBody>
          <a:bodyPr/>
          <a:lstStyle/>
          <a:p>
            <a:pPr>
              <a:defRPr/>
            </a:pPr>
            <a:r>
              <a:rPr lang="hu-HU" dirty="0" err="1">
                <a:latin typeface="Futura Medium" panose="020B0602020204020303" pitchFamily="34" charset="-79"/>
                <a:cs typeface="Futura Medium" panose="020B0602020204020303" pitchFamily="34" charset="-79"/>
              </a:rPr>
              <a:t>MongoDB</a:t>
            </a:r>
            <a:r>
              <a:rPr lang="hu-HU" dirty="0">
                <a:latin typeface="Futura Medium" panose="020B0602020204020303" pitchFamily="34" charset="-79"/>
                <a:cs typeface="Futura Medium" panose="020B0602020204020303" pitchFamily="34" charset="-79"/>
              </a:rPr>
              <a:t> </a:t>
            </a:r>
            <a:r>
              <a:rPr lang="en-US" dirty="0">
                <a:latin typeface="Futura Medium" panose="020B0602020204020303" pitchFamily="34" charset="-79"/>
                <a:cs typeface="Futura Medium" panose="020B0602020204020303" pitchFamily="34" charset="-79"/>
              </a:rPr>
              <a:t>Example Query</a:t>
            </a:r>
            <a:endParaRPr lang="hu-HU" dirty="0">
              <a:latin typeface="Futura Medium" panose="020B0602020204020303" pitchFamily="34" charset="-79"/>
              <a:cs typeface="Futura Medium" panose="020B0602020204020303" pitchFamily="34" charset="-79"/>
            </a:endParaRPr>
          </a:p>
        </p:txBody>
      </p:sp>
      <p:sp>
        <p:nvSpPr>
          <p:cNvPr id="4" name="Slide Number Placeholder 3"/>
          <p:cNvSpPr>
            <a:spLocks noGrp="1"/>
          </p:cNvSpPr>
          <p:nvPr>
            <p:ph type="sldNum" sz="quarter" idx="12"/>
          </p:nvPr>
        </p:nvSpPr>
        <p:spPr/>
        <p:txBody>
          <a:bodyPr/>
          <a:lstStyle/>
          <a:p>
            <a:fld id="{C271A82E-237F-1E45-B398-2DBC92170FFC}" type="slidenum">
              <a:rPr lang="en-US" smtClean="0"/>
              <a:pPr/>
              <a:t>45</a:t>
            </a:fld>
            <a:endParaRPr lang="en-US"/>
          </a:p>
        </p:txBody>
      </p:sp>
      <p:sp>
        <p:nvSpPr>
          <p:cNvPr id="2" name="Rectangle 1">
            <a:extLst>
              <a:ext uri="{FF2B5EF4-FFF2-40B4-BE49-F238E27FC236}">
                <a16:creationId xmlns:a16="http://schemas.microsoft.com/office/drawing/2014/main" id="{707F8AB2-F3D9-0F48-874E-00240919344F}"/>
              </a:ext>
            </a:extLst>
          </p:cNvPr>
          <p:cNvSpPr/>
          <p:nvPr/>
        </p:nvSpPr>
        <p:spPr>
          <a:xfrm>
            <a:off x="3200400" y="1676401"/>
            <a:ext cx="6400800" cy="4708981"/>
          </a:xfrm>
          <a:prstGeom prst="rect">
            <a:avLst/>
          </a:prstGeom>
        </p:spPr>
        <p:txBody>
          <a:bodyPr wrap="square">
            <a:spAutoFit/>
          </a:bodyPr>
          <a:lstStyle/>
          <a:p>
            <a:pPr>
              <a:defRPr/>
            </a:pPr>
            <a:r>
              <a:rPr lang="hu-HU" sz="2000" dirty="0">
                <a:latin typeface="Consolas" panose="020B0609020204030204" pitchFamily="49" charset="0"/>
                <a:cs typeface="Consolas" panose="020B0609020204030204" pitchFamily="49" charset="0"/>
              </a:rPr>
              <a:t>&gt; </a:t>
            </a:r>
            <a:r>
              <a:rPr lang="hu-HU" sz="2000" dirty="0" err="1">
                <a:latin typeface="Consolas" panose="020B0609020204030204" pitchFamily="49" charset="0"/>
                <a:cs typeface="Consolas" panose="020B0609020204030204" pitchFamily="49" charset="0"/>
              </a:rPr>
              <a:t>db.user.findOne</a:t>
            </a:r>
            <a:r>
              <a:rPr lang="hu-HU" sz="2000" dirty="0">
                <a:latin typeface="Consolas" panose="020B0609020204030204" pitchFamily="49" charset="0"/>
                <a:cs typeface="Consolas" panose="020B0609020204030204" pitchFamily="49" charset="0"/>
              </a:rPr>
              <a:t>({age:3</a:t>
            </a:r>
            <a:r>
              <a:rPr lang="en-US" sz="2000" dirty="0">
                <a:latin typeface="Consolas" panose="020B0609020204030204" pitchFamily="49" charset="0"/>
                <a:cs typeface="Consolas" panose="020B0609020204030204" pitchFamily="49" charset="0"/>
              </a:rPr>
              <a:t>9</a:t>
            </a:r>
            <a:r>
              <a:rPr lang="hu-HU" sz="2000" dirty="0">
                <a:latin typeface="Consolas" panose="020B0609020204030204" pitchFamily="49" charset="0"/>
                <a:cs typeface="Consolas" panose="020B0609020204030204" pitchFamily="49" charset="0"/>
              </a:rPr>
              <a:t>})</a:t>
            </a:r>
          </a:p>
          <a:p>
            <a:pPr>
              <a:defRPr/>
            </a:pPr>
            <a:r>
              <a:rPr lang="hu-HU" sz="2000" dirty="0">
                <a:latin typeface="Consolas" panose="020B0609020204030204" pitchFamily="49" charset="0"/>
                <a:cs typeface="Consolas" panose="020B0609020204030204" pitchFamily="49" charset="0"/>
              </a:rPr>
              <a:t>{</a:t>
            </a:r>
          </a:p>
          <a:p>
            <a:pPr>
              <a:defRPr/>
            </a:pPr>
            <a:r>
              <a:rPr lang="hu-HU" sz="2000" dirty="0">
                <a:latin typeface="Consolas" panose="020B0609020204030204" pitchFamily="49" charset="0"/>
                <a:cs typeface="Consolas" panose="020B0609020204030204" pitchFamily="49" charset="0"/>
              </a:rPr>
              <a:t>	"_</a:t>
            </a:r>
            <a:r>
              <a:rPr lang="hu-HU" sz="2000" dirty="0" err="1">
                <a:latin typeface="Consolas" panose="020B0609020204030204" pitchFamily="49" charset="0"/>
                <a:cs typeface="Consolas" panose="020B0609020204030204" pitchFamily="49" charset="0"/>
              </a:rPr>
              <a:t>id</a:t>
            </a:r>
            <a:r>
              <a:rPr lang="hu-HU" sz="2000" dirty="0">
                <a:latin typeface="Consolas" panose="020B0609020204030204" pitchFamily="49" charset="0"/>
                <a:cs typeface="Consolas" panose="020B0609020204030204" pitchFamily="49" charset="0"/>
              </a:rPr>
              <a:t>" : </a:t>
            </a:r>
            <a:r>
              <a:rPr lang="hu-HU" sz="2000" dirty="0" err="1">
                <a:latin typeface="Consolas" panose="020B0609020204030204" pitchFamily="49" charset="0"/>
                <a:cs typeface="Consolas" panose="020B0609020204030204" pitchFamily="49" charset="0"/>
              </a:rPr>
              <a:t>ObjectId</a:t>
            </a:r>
            <a:r>
              <a:rPr lang="hu-HU" sz="2000" dirty="0">
                <a:latin typeface="Consolas" panose="020B0609020204030204" pitchFamily="49" charset="0"/>
                <a:cs typeface="Consolas" panose="020B0609020204030204" pitchFamily="49" charset="0"/>
              </a:rPr>
              <a:t>("5114e0bd42…"),</a:t>
            </a:r>
          </a:p>
          <a:p>
            <a:pPr>
              <a:defRPr/>
            </a:pPr>
            <a:r>
              <a:rPr lang="hu-HU" sz="2000" dirty="0">
                <a:latin typeface="Consolas" panose="020B0609020204030204" pitchFamily="49" charset="0"/>
                <a:cs typeface="Consolas" panose="020B0609020204030204" pitchFamily="49" charset="0"/>
              </a:rPr>
              <a:t>	"</a:t>
            </a:r>
            <a:r>
              <a:rPr lang="hu-HU" sz="2000" dirty="0" err="1">
                <a:latin typeface="Consolas" panose="020B0609020204030204" pitchFamily="49" charset="0"/>
                <a:cs typeface="Consolas" panose="020B0609020204030204" pitchFamily="49" charset="0"/>
              </a:rPr>
              <a:t>first</a:t>
            </a:r>
            <a:r>
              <a:rPr lang="hu-HU" sz="2000" dirty="0">
                <a:latin typeface="Consolas" panose="020B0609020204030204" pitchFamily="49" charset="0"/>
                <a:cs typeface="Consolas" panose="020B0609020204030204" pitchFamily="49" charset="0"/>
              </a:rPr>
              <a:t>" : "John",</a:t>
            </a:r>
          </a:p>
          <a:p>
            <a:pPr>
              <a:defRPr/>
            </a:pPr>
            <a:r>
              <a:rPr lang="hu-HU" sz="2000" dirty="0">
                <a:latin typeface="Consolas" panose="020B0609020204030204" pitchFamily="49" charset="0"/>
                <a:cs typeface="Consolas" panose="020B0609020204030204" pitchFamily="49" charset="0"/>
              </a:rPr>
              <a:t>	"last" : "</a:t>
            </a:r>
            <a:r>
              <a:rPr lang="hu-HU" sz="2000" dirty="0" err="1">
                <a:latin typeface="Consolas" panose="020B0609020204030204" pitchFamily="49" charset="0"/>
                <a:cs typeface="Consolas" panose="020B0609020204030204" pitchFamily="49" charset="0"/>
              </a:rPr>
              <a:t>Doe</a:t>
            </a:r>
            <a:r>
              <a:rPr lang="hu-HU" sz="2000" dirty="0">
                <a:latin typeface="Consolas" panose="020B0609020204030204" pitchFamily="49" charset="0"/>
                <a:cs typeface="Consolas" panose="020B0609020204030204" pitchFamily="49" charset="0"/>
              </a:rPr>
              <a:t>",</a:t>
            </a:r>
          </a:p>
          <a:p>
            <a:pPr>
              <a:defRPr/>
            </a:pPr>
            <a:r>
              <a:rPr lang="hu-HU" sz="2000" dirty="0">
                <a:latin typeface="Consolas" panose="020B0609020204030204" pitchFamily="49" charset="0"/>
                <a:cs typeface="Consolas" panose="020B0609020204030204" pitchFamily="49" charset="0"/>
              </a:rPr>
              <a:t>	"</a:t>
            </a:r>
            <a:r>
              <a:rPr lang="hu-HU" sz="2000" dirty="0" err="1">
                <a:latin typeface="Consolas" panose="020B0609020204030204" pitchFamily="49" charset="0"/>
                <a:cs typeface="Consolas" panose="020B0609020204030204" pitchFamily="49" charset="0"/>
              </a:rPr>
              <a:t>age</a:t>
            </a:r>
            <a:r>
              <a:rPr lang="hu-HU" sz="2000" dirty="0">
                <a:latin typeface="Consolas" panose="020B0609020204030204" pitchFamily="49" charset="0"/>
                <a:cs typeface="Consolas" panose="020B0609020204030204" pitchFamily="49" charset="0"/>
              </a:rPr>
              <a:t>" : 39, </a:t>
            </a:r>
          </a:p>
          <a:p>
            <a:pPr>
              <a:defRPr/>
            </a:pPr>
            <a:r>
              <a:rPr lang="hu-HU" sz="2000" dirty="0">
                <a:latin typeface="Consolas" panose="020B0609020204030204" pitchFamily="49" charset="0"/>
                <a:cs typeface="Consolas" panose="020B0609020204030204" pitchFamily="49" charset="0"/>
              </a:rPr>
              <a:t>	"</a:t>
            </a:r>
            <a:r>
              <a:rPr lang="hu-HU" sz="2000" dirty="0" err="1">
                <a:latin typeface="Consolas" panose="020B0609020204030204" pitchFamily="49" charset="0"/>
                <a:cs typeface="Consolas" panose="020B0609020204030204" pitchFamily="49" charset="0"/>
              </a:rPr>
              <a:t>interests</a:t>
            </a:r>
            <a:r>
              <a:rPr lang="hu-HU" sz="2000" dirty="0">
                <a:latin typeface="Consolas" panose="020B0609020204030204" pitchFamily="49" charset="0"/>
                <a:cs typeface="Consolas" panose="020B0609020204030204" pitchFamily="49" charset="0"/>
              </a:rPr>
              <a:t>" : [</a:t>
            </a:r>
          </a:p>
          <a:p>
            <a:pPr>
              <a:defRPr/>
            </a:pPr>
            <a:r>
              <a:rPr lang="hu-HU" sz="2000" dirty="0">
                <a:latin typeface="Consolas" panose="020B0609020204030204" pitchFamily="49" charset="0"/>
                <a:cs typeface="Consolas" panose="020B0609020204030204" pitchFamily="49" charset="0"/>
              </a:rPr>
              <a:t>			"Reading",</a:t>
            </a:r>
          </a:p>
          <a:p>
            <a:pPr>
              <a:defRPr/>
            </a:pPr>
            <a:r>
              <a:rPr lang="hu-HU" sz="2000" dirty="0">
                <a:latin typeface="Consolas" panose="020B0609020204030204" pitchFamily="49" charset="0"/>
                <a:cs typeface="Consolas" panose="020B0609020204030204" pitchFamily="49" charset="0"/>
              </a:rPr>
              <a:t>			"Mountain </a:t>
            </a:r>
            <a:r>
              <a:rPr lang="hu-HU" sz="2000" dirty="0" err="1">
                <a:latin typeface="Consolas" panose="020B0609020204030204" pitchFamily="49" charset="0"/>
                <a:cs typeface="Consolas" panose="020B0609020204030204" pitchFamily="49" charset="0"/>
              </a:rPr>
              <a:t>Biking</a:t>
            </a:r>
            <a:r>
              <a:rPr lang="hu-HU" sz="2000" dirty="0">
                <a:latin typeface="Consolas" panose="020B0609020204030204" pitchFamily="49" charset="0"/>
                <a:cs typeface="Consolas" panose="020B0609020204030204" pitchFamily="49" charset="0"/>
              </a:rPr>
              <a:t> </a:t>
            </a:r>
          </a:p>
          <a:p>
            <a:pPr>
              <a:defRPr/>
            </a:pPr>
            <a:r>
              <a:rPr lang="hu-HU" sz="2000" dirty="0">
                <a:latin typeface="Consolas" panose="020B0609020204030204" pitchFamily="49" charset="0"/>
                <a:cs typeface="Consolas" panose="020B0609020204030204" pitchFamily="49" charset="0"/>
              </a:rPr>
              <a:t>			]</a:t>
            </a:r>
          </a:p>
          <a:p>
            <a:pPr>
              <a:defRPr/>
            </a:pPr>
            <a:r>
              <a:rPr lang="en-US" sz="2000" dirty="0">
                <a:latin typeface="Consolas" panose="020B0609020204030204" pitchFamily="49" charset="0"/>
                <a:cs typeface="Consolas" panose="020B0609020204030204" pitchFamily="49" charset="0"/>
              </a:rPr>
              <a:t>	"favorites” : { </a:t>
            </a:r>
            <a:endParaRPr lang="hu-HU" sz="2000" dirty="0">
              <a:latin typeface="Consolas" panose="020B0609020204030204" pitchFamily="49" charset="0"/>
              <a:cs typeface="Consolas" panose="020B0609020204030204" pitchFamily="49" charset="0"/>
            </a:endParaRPr>
          </a:p>
          <a:p>
            <a:pPr>
              <a:defRPr/>
            </a:pPr>
            <a:r>
              <a:rPr lang="en-US" sz="2000" dirty="0">
                <a:latin typeface="Consolas" panose="020B0609020204030204" pitchFamily="49" charset="0"/>
                <a:cs typeface="Consolas" panose="020B0609020204030204" pitchFamily="49" charset="0"/>
              </a:rPr>
              <a:t>			"color": "Blue", </a:t>
            </a:r>
            <a:endParaRPr lang="hu-HU" sz="2000" dirty="0">
              <a:latin typeface="Consolas" panose="020B0609020204030204" pitchFamily="49" charset="0"/>
              <a:cs typeface="Consolas" panose="020B0609020204030204" pitchFamily="49" charset="0"/>
            </a:endParaRPr>
          </a:p>
          <a:p>
            <a:pPr>
              <a:defRPr/>
            </a:pPr>
            <a:r>
              <a:rPr lang="en-US" sz="2000" dirty="0">
                <a:latin typeface="Consolas" panose="020B0609020204030204" pitchFamily="49" charset="0"/>
                <a:cs typeface="Consolas" panose="020B0609020204030204" pitchFamily="49" charset="0"/>
              </a:rPr>
              <a:t>			"sport": "Soccer”</a:t>
            </a:r>
          </a:p>
          <a:p>
            <a:pPr>
              <a:defRPr/>
            </a:pPr>
            <a:r>
              <a:rPr lang="en-US" sz="2000" dirty="0">
                <a:latin typeface="Consolas" panose="020B0609020204030204" pitchFamily="49" charset="0"/>
                <a:cs typeface="Consolas" panose="020B0609020204030204" pitchFamily="49" charset="0"/>
              </a:rPr>
              <a:t>			} </a:t>
            </a:r>
            <a:endParaRPr lang="hu-HU" sz="2000" b="1" dirty="0">
              <a:latin typeface="Consolas" panose="020B0609020204030204" pitchFamily="49" charset="0"/>
              <a:cs typeface="Consolas" panose="020B0609020204030204" pitchFamily="49" charset="0"/>
            </a:endParaRPr>
          </a:p>
          <a:p>
            <a:pPr>
              <a:defRPr/>
            </a:pPr>
            <a:r>
              <a:rPr lang="hu-HU" sz="20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8853306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Futura Medium" panose="020B0602020204020303" pitchFamily="34" charset="-79"/>
                <a:cs typeface="Futura Medium" panose="020B0602020204020303" pitchFamily="34" charset="-79"/>
              </a:rPr>
              <a:t>MongoDB Documents</a:t>
            </a:r>
          </a:p>
        </p:txBody>
      </p:sp>
      <p:sp>
        <p:nvSpPr>
          <p:cNvPr id="3" name="Content Placeholder 2"/>
          <p:cNvSpPr>
            <a:spLocks noGrp="1"/>
          </p:cNvSpPr>
          <p:nvPr>
            <p:ph idx="1"/>
          </p:nvPr>
        </p:nvSpPr>
        <p:spPr/>
        <p:txBody>
          <a:bodyPr/>
          <a:lstStyle/>
          <a:p>
            <a:r>
              <a:rPr lang="en-US" dirty="0"/>
              <a:t>Favors JSON-like documents, called </a:t>
            </a:r>
            <a:r>
              <a:rPr lang="en-US" dirty="0">
                <a:solidFill>
                  <a:srgbClr val="3366FF"/>
                </a:solidFill>
              </a:rPr>
              <a:t>BSON</a:t>
            </a:r>
            <a:r>
              <a:rPr lang="en-US" dirty="0"/>
              <a:t>.</a:t>
            </a:r>
          </a:p>
        </p:txBody>
      </p:sp>
      <p:sp>
        <p:nvSpPr>
          <p:cNvPr id="4" name="Slide Number Placeholder 3"/>
          <p:cNvSpPr>
            <a:spLocks noGrp="1"/>
          </p:cNvSpPr>
          <p:nvPr>
            <p:ph type="sldNum" sz="quarter" idx="12"/>
          </p:nvPr>
        </p:nvSpPr>
        <p:spPr/>
        <p:txBody>
          <a:bodyPr/>
          <a:lstStyle/>
          <a:p>
            <a:fld id="{91E941FE-DB72-2149-A072-8CF4451EBF4A}" type="slidenum">
              <a:rPr lang="en-US" smtClean="0"/>
              <a:pPr/>
              <a:t>46</a:t>
            </a:fld>
            <a:endParaRPr lang="en-US"/>
          </a:p>
        </p:txBody>
      </p:sp>
      <p:pic>
        <p:nvPicPr>
          <p:cNvPr id="10244" name="Picture 4" descr="http://crocodillon.com/images/blog/2013/mongodb-for-dbas__bs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286001"/>
            <a:ext cx="6637020" cy="3318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0926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1981200" y="1643064"/>
            <a:ext cx="8115300"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271463" indent="-27146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1pPr>
            <a:lvl2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2pPr>
            <a:lvl3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3pPr>
            <a:lvl4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4pPr>
            <a:lvl5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9pPr>
          </a:lstStyle>
          <a:p>
            <a:pPr marL="457200" indent="-457200" eaLnBrk="1" hangingPunct="1">
              <a:spcBef>
                <a:spcPts val="650"/>
              </a:spcBef>
              <a:buClr>
                <a:srgbClr val="0BD0D9"/>
              </a:buClr>
              <a:buSzPct val="95000"/>
              <a:buFont typeface="Wingdings" panose="05000000000000000000" pitchFamily="2" charset="2"/>
              <a:buChar char="§"/>
            </a:pPr>
            <a:r>
              <a:rPr lang="en-US" altLang="zh-CN" sz="2600" dirty="0">
                <a:solidFill>
                  <a:srgbClr val="000000"/>
                </a:solidFill>
                <a:latin typeface="Garamond" panose="02020404030301010803" pitchFamily="18" charset="0"/>
              </a:rPr>
              <a:t>A binary format in which zero or more key/value pairs are stored as a single entity. </a:t>
            </a:r>
          </a:p>
          <a:p>
            <a:pPr marL="457200" indent="-457200" eaLnBrk="1" hangingPunct="1">
              <a:spcBef>
                <a:spcPts val="650"/>
              </a:spcBef>
              <a:buClr>
                <a:srgbClr val="0BD0D9"/>
              </a:buClr>
              <a:buSzPct val="95000"/>
              <a:buFont typeface="Wingdings" panose="05000000000000000000" pitchFamily="2" charset="2"/>
              <a:buChar char="§"/>
            </a:pPr>
            <a:r>
              <a:rPr lang="en-US" altLang="zh-CN" sz="2600" dirty="0">
                <a:solidFill>
                  <a:srgbClr val="000000"/>
                </a:solidFill>
                <a:latin typeface="Garamond" panose="02020404030301010803" pitchFamily="18" charset="0"/>
              </a:rPr>
              <a:t>Lightweight,  traversable,  efficient.</a:t>
            </a:r>
          </a:p>
          <a:p>
            <a:pPr marL="457200" indent="-457200" eaLnBrk="1" hangingPunct="1">
              <a:spcBef>
                <a:spcPts val="650"/>
              </a:spcBef>
              <a:buClr>
                <a:srgbClr val="0BD0D9"/>
              </a:buClr>
              <a:buSzPct val="95000"/>
              <a:buFont typeface="Wingdings" panose="05000000000000000000" pitchFamily="2" charset="2"/>
              <a:buChar char="§"/>
            </a:pPr>
            <a:endParaRPr lang="en-US" altLang="zh-CN" sz="2600" dirty="0">
              <a:solidFill>
                <a:srgbClr val="000000"/>
              </a:solidFill>
              <a:latin typeface="Garamond" panose="02020404030301010803" pitchFamily="18" charset="0"/>
            </a:endParaRPr>
          </a:p>
          <a:p>
            <a:pPr marL="457200" indent="-457200" eaLnBrk="1" hangingPunct="1">
              <a:spcBef>
                <a:spcPts val="650"/>
              </a:spcBef>
              <a:buClr>
                <a:srgbClr val="0BD0D9"/>
              </a:buClr>
              <a:buSzPct val="95000"/>
              <a:buFont typeface="Wingdings" panose="05000000000000000000" pitchFamily="2" charset="2"/>
              <a:buChar char="§"/>
            </a:pPr>
            <a:endParaRPr lang="zh-CN" altLang="zh-CN" sz="2600" dirty="0">
              <a:solidFill>
                <a:srgbClr val="000000"/>
              </a:solidFill>
              <a:latin typeface="Garamond" panose="02020404030301010803" pitchFamily="18" charset="0"/>
            </a:endParaRPr>
          </a:p>
        </p:txBody>
      </p:sp>
      <p:pic>
        <p:nvPicPr>
          <p:cNvPr id="92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352800"/>
            <a:ext cx="8447756"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C271A82E-237F-1E45-B398-2DBC92170FFC}" type="slidenum">
              <a:rPr lang="en-US" smtClean="0"/>
              <a:pPr/>
              <a:t>47</a:t>
            </a:fld>
            <a:endParaRPr lang="en-US"/>
          </a:p>
        </p:txBody>
      </p:sp>
      <p:sp>
        <p:nvSpPr>
          <p:cNvPr id="6" name="Title 1">
            <a:extLst>
              <a:ext uri="{FF2B5EF4-FFF2-40B4-BE49-F238E27FC236}">
                <a16:creationId xmlns:a16="http://schemas.microsoft.com/office/drawing/2014/main" id="{46E342A7-6D77-CE42-A5DE-705740EE5A0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Futura Medium" panose="020B0602020204020303" pitchFamily="34" charset="-79"/>
                <a:ea typeface="+mj-ea"/>
                <a:cs typeface="Futura Medium" panose="020B0602020204020303" pitchFamily="34" charset="-79"/>
              </a:defRPr>
            </a:lvl1pPr>
          </a:lstStyle>
          <a:p>
            <a:r>
              <a:rPr lang="en-US" dirty="0"/>
              <a:t>BSON</a:t>
            </a:r>
          </a:p>
        </p:txBody>
      </p:sp>
    </p:spTree>
    <p:extLst>
      <p:ext uri="{BB962C8B-B14F-4D97-AF65-F5344CB8AC3E}">
        <p14:creationId xmlns:p14="http://schemas.microsoft.com/office/powerpoint/2010/main" val="29168069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Futura Medium" panose="020B0602020204020303" pitchFamily="34" charset="-79"/>
                <a:cs typeface="Futura Medium" panose="020B0602020204020303" pitchFamily="34" charset="-79"/>
              </a:rPr>
              <a:t>RDBMS vs MongoDB</a:t>
            </a:r>
          </a:p>
        </p:txBody>
      </p:sp>
      <p:pic>
        <p:nvPicPr>
          <p:cNvPr id="7"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l="24841" t="32381" r="28016" b="27765"/>
          <a:stretch/>
        </p:blipFill>
        <p:spPr bwMode="auto">
          <a:xfrm>
            <a:off x="1213944" y="1690688"/>
            <a:ext cx="9764111" cy="4471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91E941FE-DB72-2149-A072-8CF4451EBF4A}" type="slidenum">
              <a:rPr lang="en-US" smtClean="0"/>
              <a:pPr/>
              <a:t>48</a:t>
            </a:fld>
            <a:endParaRPr lang="en-US"/>
          </a:p>
        </p:txBody>
      </p:sp>
    </p:spTree>
    <p:extLst>
      <p:ext uri="{BB962C8B-B14F-4D97-AF65-F5344CB8AC3E}">
        <p14:creationId xmlns:p14="http://schemas.microsoft.com/office/powerpoint/2010/main" val="29241430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1E941FE-DB72-2149-A072-8CF4451EBF4A}" type="slidenum">
              <a:rPr lang="en-US" smtClean="0"/>
              <a:pPr/>
              <a:t>49</a:t>
            </a:fld>
            <a:endParaRPr lang="en-US"/>
          </a:p>
        </p:txBody>
      </p:sp>
      <p:pic>
        <p:nvPicPr>
          <p:cNvPr id="13314" name="Picture 2" descr="http://docs.couchbase.com/developer/dev-guide-3.0/images/relational_vs_doc1.png"/>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rcRect/>
          <a:stretch>
            <a:fillRect/>
          </a:stretch>
        </p:blipFill>
        <p:spPr bwMode="auto">
          <a:xfrm>
            <a:off x="588579" y="481415"/>
            <a:ext cx="10489324" cy="5500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013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C30C-F293-704E-9A1C-B635AB1D4774}"/>
              </a:ext>
            </a:extLst>
          </p:cNvPr>
          <p:cNvSpPr>
            <a:spLocks noGrp="1"/>
          </p:cNvSpPr>
          <p:nvPr>
            <p:ph type="title"/>
          </p:nvPr>
        </p:nvSpPr>
        <p:spPr/>
        <p:txBody>
          <a:bodyPr/>
          <a:lstStyle/>
          <a:p>
            <a:r>
              <a:rPr lang="en-US" dirty="0"/>
              <a:t>Today’s Topics</a:t>
            </a:r>
          </a:p>
        </p:txBody>
      </p:sp>
      <p:sp>
        <p:nvSpPr>
          <p:cNvPr id="3" name="Content Placeholder 2">
            <a:extLst>
              <a:ext uri="{FF2B5EF4-FFF2-40B4-BE49-F238E27FC236}">
                <a16:creationId xmlns:a16="http://schemas.microsoft.com/office/drawing/2014/main" id="{EBA253EE-2A86-7447-A33F-AE96CDDB86A4}"/>
              </a:ext>
            </a:extLst>
          </p:cNvPr>
          <p:cNvSpPr>
            <a:spLocks noGrp="1"/>
          </p:cNvSpPr>
          <p:nvPr>
            <p:ph idx="1"/>
          </p:nvPr>
        </p:nvSpPr>
        <p:spPr/>
        <p:txBody>
          <a:bodyPr/>
          <a:lstStyle/>
          <a:p>
            <a:pPr marL="0" indent="0">
              <a:buNone/>
            </a:pPr>
            <a:r>
              <a:rPr lang="en-US" dirty="0"/>
              <a:t>NoSQL Paradigms</a:t>
            </a:r>
          </a:p>
          <a:p>
            <a:pPr marL="0" indent="0">
              <a:buNone/>
            </a:pPr>
            <a:r>
              <a:rPr lang="en-US" dirty="0"/>
              <a:t>	Key-Value Stores</a:t>
            </a:r>
          </a:p>
          <a:p>
            <a:pPr marL="0" indent="0">
              <a:buNone/>
            </a:pPr>
            <a:r>
              <a:rPr lang="en-US" dirty="0"/>
              <a:t>	Document Stores</a:t>
            </a:r>
          </a:p>
          <a:p>
            <a:pPr marL="0" indent="0">
              <a:buNone/>
            </a:pPr>
            <a:r>
              <a:rPr lang="en-US" dirty="0"/>
              <a:t>	Big Column (Table) Stores</a:t>
            </a:r>
          </a:p>
          <a:p>
            <a:pPr marL="0" indent="0">
              <a:buNone/>
            </a:pPr>
            <a:r>
              <a:rPr lang="en-US" dirty="0"/>
              <a:t>	Graph Databases</a:t>
            </a:r>
          </a:p>
          <a:p>
            <a:pPr marL="0" indent="0">
              <a:buNone/>
            </a:pPr>
            <a:r>
              <a:rPr lang="en-US" dirty="0"/>
              <a:t>Beginning MongoDB</a:t>
            </a:r>
          </a:p>
        </p:txBody>
      </p:sp>
      <p:pic>
        <p:nvPicPr>
          <p:cNvPr id="4" name="Picture 3" descr="C:\d_drive\Keith\SQL Standards\NoSQL Databases\Geek and Poke NoSQL 6a00d8341d3df553ef0148c80ac6ef970c.jpg">
            <a:extLst>
              <a:ext uri="{FF2B5EF4-FFF2-40B4-BE49-F238E27FC236}">
                <a16:creationId xmlns:a16="http://schemas.microsoft.com/office/drawing/2014/main" id="{37C6DA25-300F-8F49-8FD8-0CB79D4F68C4}"/>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162801" y="1233795"/>
            <a:ext cx="3337783" cy="4943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47731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1E941FE-DB72-2149-A072-8CF4451EBF4A}" type="slidenum">
              <a:rPr lang="en-US" smtClean="0"/>
              <a:pPr/>
              <a:t>50</a:t>
            </a:fld>
            <a:endParaRPr lang="en-US"/>
          </a:p>
        </p:txBody>
      </p:sp>
      <p:pic>
        <p:nvPicPr>
          <p:cNvPr id="12290" name="Picture 2" descr="Storage and querying of data in relational databases vs MongoDB."/>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6825" y="531495"/>
            <a:ext cx="9658350" cy="5795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304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a:latin typeface="Futura Medium" panose="020B0602020204020303" pitchFamily="34" charset="-79"/>
                <a:cs typeface="Futura Medium" panose="020B0602020204020303" pitchFamily="34" charset="-79"/>
              </a:rPr>
              <a:t>Horizontal Partitioning (s</a:t>
            </a:r>
            <a:r>
              <a:rPr lang="hu-HU" dirty="0">
                <a:latin typeface="Futura Medium" panose="020B0602020204020303" pitchFamily="34" charset="-79"/>
                <a:cs typeface="Futura Medium" panose="020B0602020204020303" pitchFamily="34" charset="-79"/>
              </a:rPr>
              <a:t>harding</a:t>
            </a:r>
            <a:r>
              <a:rPr lang="en-US" dirty="0">
                <a:latin typeface="Futura Medium" panose="020B0602020204020303" pitchFamily="34" charset="-79"/>
                <a:cs typeface="Futura Medium" panose="020B0602020204020303" pitchFamily="34" charset="-79"/>
              </a:rPr>
              <a:t> )</a:t>
            </a:r>
            <a:endParaRPr lang="hu-HU" dirty="0">
              <a:latin typeface="Futura Medium" panose="020B0602020204020303" pitchFamily="34" charset="-79"/>
              <a:cs typeface="Futura Medium" panose="020B0602020204020303" pitchFamily="34" charset="-79"/>
            </a:endParaRPr>
          </a:p>
        </p:txBody>
      </p:sp>
      <p:sp>
        <p:nvSpPr>
          <p:cNvPr id="8195" name="Rectangle 4"/>
          <p:cNvSpPr>
            <a:spLocks noGrp="1" noChangeArrowheads="1"/>
          </p:cNvSpPr>
          <p:nvPr>
            <p:ph sz="half" idx="1"/>
          </p:nvPr>
        </p:nvSpPr>
        <p:spPr>
          <a:xfrm>
            <a:off x="984742" y="1371601"/>
            <a:ext cx="5035058" cy="4525963"/>
          </a:xfrm>
        </p:spPr>
        <p:txBody>
          <a:bodyPr/>
          <a:lstStyle/>
          <a:p>
            <a:r>
              <a:rPr lang="en-US" altLang="zh-CN" dirty="0">
                <a:solidFill>
                  <a:srgbClr val="000000"/>
                </a:solidFill>
                <a:latin typeface="Garamond" panose="02020404030301010803" pitchFamily="18" charset="0"/>
              </a:rPr>
              <a:t>Separates very large databases (i.e. files) into smaller, faster, more easily managed parts called data shards (small part of a whole). </a:t>
            </a:r>
          </a:p>
          <a:p>
            <a:pPr lvl="1"/>
            <a:r>
              <a:rPr lang="hu-HU" altLang="en-US" dirty="0">
                <a:latin typeface="Garamond" panose="02020404030301010803" pitchFamily="18" charset="0"/>
              </a:rPr>
              <a:t>Partition</a:t>
            </a:r>
            <a:r>
              <a:rPr lang="en-US" altLang="en-US" dirty="0">
                <a:latin typeface="Garamond" panose="02020404030301010803" pitchFamily="18" charset="0"/>
              </a:rPr>
              <a:t>s </a:t>
            </a:r>
            <a:r>
              <a:rPr lang="hu-HU" altLang="en-US" dirty="0">
                <a:latin typeface="Garamond" panose="02020404030301010803" pitchFamily="18" charset="0"/>
              </a:rPr>
              <a:t>data</a:t>
            </a:r>
          </a:p>
          <a:p>
            <a:pPr lvl="1"/>
            <a:r>
              <a:rPr lang="hu-HU" altLang="en-US" dirty="0">
                <a:latin typeface="Garamond" panose="02020404030301010803" pitchFamily="18" charset="0"/>
              </a:rPr>
              <a:t>Scale</a:t>
            </a:r>
            <a:r>
              <a:rPr lang="en-US" altLang="en-US" dirty="0">
                <a:latin typeface="Garamond" panose="02020404030301010803" pitchFamily="18" charset="0"/>
              </a:rPr>
              <a:t>s</a:t>
            </a:r>
            <a:r>
              <a:rPr lang="hu-HU" altLang="en-US" dirty="0">
                <a:latin typeface="Garamond" panose="02020404030301010803" pitchFamily="18" charset="0"/>
              </a:rPr>
              <a:t> write throughput</a:t>
            </a:r>
          </a:p>
          <a:p>
            <a:pPr lvl="1"/>
            <a:r>
              <a:rPr lang="hu-HU" altLang="en-US" dirty="0">
                <a:latin typeface="Garamond" panose="02020404030301010803" pitchFamily="18" charset="0"/>
              </a:rPr>
              <a:t>Increase</a:t>
            </a:r>
            <a:r>
              <a:rPr lang="en-US" altLang="en-US" dirty="0">
                <a:latin typeface="Garamond" panose="02020404030301010803" pitchFamily="18" charset="0"/>
              </a:rPr>
              <a:t>s</a:t>
            </a:r>
            <a:r>
              <a:rPr lang="hu-HU" altLang="en-US" dirty="0">
                <a:latin typeface="Garamond" panose="02020404030301010803" pitchFamily="18" charset="0"/>
              </a:rPr>
              <a:t> capacity</a:t>
            </a:r>
          </a:p>
          <a:p>
            <a:pPr lvl="1"/>
            <a:r>
              <a:rPr lang="en-US" altLang="en-US" dirty="0">
                <a:latin typeface="Garamond" panose="02020404030301010803" pitchFamily="18" charset="0"/>
              </a:rPr>
              <a:t>Auto-balances</a:t>
            </a:r>
            <a:endParaRPr lang="hu-HU" altLang="en-US" dirty="0">
              <a:latin typeface="Garamond" panose="02020404030301010803" pitchFamily="18" charset="0"/>
            </a:endParaRPr>
          </a:p>
        </p:txBody>
      </p:sp>
      <p:sp>
        <p:nvSpPr>
          <p:cNvPr id="2" name="Slide Number Placeholder 1"/>
          <p:cNvSpPr>
            <a:spLocks noGrp="1"/>
          </p:cNvSpPr>
          <p:nvPr>
            <p:ph type="sldNum" sz="quarter" idx="12"/>
          </p:nvPr>
        </p:nvSpPr>
        <p:spPr/>
        <p:txBody>
          <a:bodyPr/>
          <a:lstStyle/>
          <a:p>
            <a:fld id="{5B55EAD1-A86D-9D4A-BEA1-B2E4F0AA2B0F}" type="slidenum">
              <a:rPr lang="en-US" smtClean="0"/>
              <a:pPr/>
              <a:t>51</a:t>
            </a:fld>
            <a:endParaRPr lang="en-US"/>
          </a:p>
        </p:txBody>
      </p:sp>
      <p:sp>
        <p:nvSpPr>
          <p:cNvPr id="8198" name="Rectangle 6"/>
          <p:cNvSpPr>
            <a:spLocks noChangeArrowheads="1"/>
          </p:cNvSpPr>
          <p:nvPr/>
        </p:nvSpPr>
        <p:spPr bwMode="auto">
          <a:xfrm>
            <a:off x="4321970" y="4568982"/>
            <a:ext cx="1728787" cy="287338"/>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hu-HU" altLang="en-US" dirty="0">
                <a:solidFill>
                  <a:schemeClr val="bg1"/>
                </a:solidFill>
              </a:rPr>
              <a:t>Host1:10000</a:t>
            </a:r>
          </a:p>
        </p:txBody>
      </p:sp>
      <p:sp>
        <p:nvSpPr>
          <p:cNvPr id="8199" name="Rectangle 7"/>
          <p:cNvSpPr>
            <a:spLocks noChangeArrowheads="1"/>
          </p:cNvSpPr>
          <p:nvPr/>
        </p:nvSpPr>
        <p:spPr bwMode="auto">
          <a:xfrm>
            <a:off x="6265070" y="4568982"/>
            <a:ext cx="1728787" cy="287338"/>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hu-HU" altLang="en-US">
                <a:solidFill>
                  <a:schemeClr val="bg1"/>
                </a:solidFill>
              </a:rPr>
              <a:t>Host2:10010</a:t>
            </a:r>
          </a:p>
        </p:txBody>
      </p:sp>
      <p:sp>
        <p:nvSpPr>
          <p:cNvPr id="8200" name="Rectangle 8"/>
          <p:cNvSpPr>
            <a:spLocks noChangeArrowheads="1"/>
          </p:cNvSpPr>
          <p:nvPr/>
        </p:nvSpPr>
        <p:spPr bwMode="auto">
          <a:xfrm>
            <a:off x="3672681" y="5361146"/>
            <a:ext cx="1728788" cy="287337"/>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hu-HU" altLang="en-US">
                <a:solidFill>
                  <a:schemeClr val="bg1"/>
                </a:solidFill>
              </a:rPr>
              <a:t>Host3:20000</a:t>
            </a:r>
          </a:p>
        </p:txBody>
      </p:sp>
      <p:sp>
        <p:nvSpPr>
          <p:cNvPr id="8201" name="Text Box 9"/>
          <p:cNvSpPr txBox="1">
            <a:spLocks noChangeArrowheads="1"/>
          </p:cNvSpPr>
          <p:nvPr/>
        </p:nvSpPr>
        <p:spPr bwMode="auto">
          <a:xfrm>
            <a:off x="4682331" y="4208620"/>
            <a:ext cx="1079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hu-HU" altLang="en-US"/>
              <a:t>shard</a:t>
            </a:r>
            <a:r>
              <a:rPr lang="hu-HU" altLang="en-US" baseline="-25000"/>
              <a:t>1</a:t>
            </a:r>
          </a:p>
        </p:txBody>
      </p:sp>
      <p:sp>
        <p:nvSpPr>
          <p:cNvPr id="8202" name="Text Box 10"/>
          <p:cNvSpPr txBox="1">
            <a:spLocks noChangeArrowheads="1"/>
          </p:cNvSpPr>
          <p:nvPr/>
        </p:nvSpPr>
        <p:spPr bwMode="auto">
          <a:xfrm>
            <a:off x="6627019" y="4208620"/>
            <a:ext cx="1079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hu-HU" altLang="en-US"/>
              <a:t>shard</a:t>
            </a:r>
            <a:r>
              <a:rPr lang="hu-HU" altLang="en-US" baseline="-25000"/>
              <a:t>2</a:t>
            </a:r>
          </a:p>
        </p:txBody>
      </p:sp>
      <p:sp>
        <p:nvSpPr>
          <p:cNvPr id="8203" name="Rectangle 11"/>
          <p:cNvSpPr>
            <a:spLocks noChangeArrowheads="1"/>
          </p:cNvSpPr>
          <p:nvPr/>
        </p:nvSpPr>
        <p:spPr bwMode="auto">
          <a:xfrm>
            <a:off x="5977731" y="5937407"/>
            <a:ext cx="1728788" cy="287338"/>
          </a:xfrm>
          <a:prstGeom prst="rect">
            <a:avLst/>
          </a:prstGeom>
          <a:solidFill>
            <a:srgbClr val="3399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hu-HU" altLang="en-US">
                <a:solidFill>
                  <a:schemeClr val="bg1"/>
                </a:solidFill>
              </a:rPr>
              <a:t>Host4:30000</a:t>
            </a:r>
          </a:p>
        </p:txBody>
      </p:sp>
      <p:sp>
        <p:nvSpPr>
          <p:cNvPr id="8204" name="Text Box 12"/>
          <p:cNvSpPr txBox="1">
            <a:spLocks noChangeArrowheads="1"/>
          </p:cNvSpPr>
          <p:nvPr/>
        </p:nvSpPr>
        <p:spPr bwMode="auto">
          <a:xfrm>
            <a:off x="4034631" y="5000783"/>
            <a:ext cx="1079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hu-HU" altLang="en-US"/>
              <a:t>configdb</a:t>
            </a:r>
          </a:p>
        </p:txBody>
      </p:sp>
      <p:sp>
        <p:nvSpPr>
          <p:cNvPr id="8205" name="Line 13"/>
          <p:cNvSpPr>
            <a:spLocks noChangeShapeType="1"/>
          </p:cNvSpPr>
          <p:nvPr/>
        </p:nvSpPr>
        <p:spPr bwMode="auto">
          <a:xfrm flipV="1">
            <a:off x="5401469" y="4929345"/>
            <a:ext cx="144462" cy="360362"/>
          </a:xfrm>
          <a:prstGeom prst="line">
            <a:avLst/>
          </a:prstGeom>
          <a:noFill/>
          <a:ln w="254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6" name="Line 14"/>
          <p:cNvSpPr>
            <a:spLocks noChangeShapeType="1"/>
          </p:cNvSpPr>
          <p:nvPr/>
        </p:nvSpPr>
        <p:spPr bwMode="auto">
          <a:xfrm flipV="1">
            <a:off x="5472906" y="5000782"/>
            <a:ext cx="1009650" cy="431800"/>
          </a:xfrm>
          <a:prstGeom prst="line">
            <a:avLst/>
          </a:prstGeom>
          <a:noFill/>
          <a:ln w="254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7" name="Line 15"/>
          <p:cNvSpPr>
            <a:spLocks noChangeShapeType="1"/>
          </p:cNvSpPr>
          <p:nvPr/>
        </p:nvSpPr>
        <p:spPr bwMode="auto">
          <a:xfrm>
            <a:off x="5330032" y="5721507"/>
            <a:ext cx="576263" cy="287338"/>
          </a:xfrm>
          <a:prstGeom prst="line">
            <a:avLst/>
          </a:prstGeom>
          <a:noFill/>
          <a:ln w="254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8" name="Line 16"/>
          <p:cNvSpPr>
            <a:spLocks noChangeShapeType="1"/>
          </p:cNvSpPr>
          <p:nvPr/>
        </p:nvSpPr>
        <p:spPr bwMode="auto">
          <a:xfrm flipV="1">
            <a:off x="7130256" y="5000782"/>
            <a:ext cx="0" cy="863600"/>
          </a:xfrm>
          <a:prstGeom prst="line">
            <a:avLst/>
          </a:prstGeom>
          <a:noFill/>
          <a:ln w="254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12" name="Line 20"/>
          <p:cNvSpPr>
            <a:spLocks noChangeShapeType="1"/>
          </p:cNvSpPr>
          <p:nvPr/>
        </p:nvSpPr>
        <p:spPr bwMode="auto">
          <a:xfrm flipH="1" flipV="1">
            <a:off x="5833269" y="4929346"/>
            <a:ext cx="792162" cy="935037"/>
          </a:xfrm>
          <a:prstGeom prst="line">
            <a:avLst/>
          </a:prstGeom>
          <a:noFill/>
          <a:ln w="254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13" name="AutoShape 21"/>
          <p:cNvSpPr>
            <a:spLocks noChangeArrowheads="1"/>
          </p:cNvSpPr>
          <p:nvPr/>
        </p:nvSpPr>
        <p:spPr bwMode="auto">
          <a:xfrm>
            <a:off x="9151938" y="5816600"/>
            <a:ext cx="1439862" cy="431800"/>
          </a:xfrm>
          <a:prstGeom prst="roundRect">
            <a:avLst>
              <a:gd name="adj" fmla="val 16667"/>
            </a:avLst>
          </a:prstGeom>
          <a:solidFill>
            <a:srgbClr val="9933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hu-HU" altLang="en-US">
                <a:solidFill>
                  <a:schemeClr val="bg1"/>
                </a:solidFill>
              </a:rPr>
              <a:t>Client</a:t>
            </a:r>
          </a:p>
        </p:txBody>
      </p:sp>
      <p:sp>
        <p:nvSpPr>
          <p:cNvPr id="8214" name="AutoShape 22"/>
          <p:cNvSpPr>
            <a:spLocks noChangeArrowheads="1"/>
          </p:cNvSpPr>
          <p:nvPr/>
        </p:nvSpPr>
        <p:spPr bwMode="auto">
          <a:xfrm rot="5400000">
            <a:off x="8331993" y="5743576"/>
            <a:ext cx="360362" cy="649287"/>
          </a:xfrm>
          <a:prstGeom prst="upDownArrow">
            <a:avLst>
              <a:gd name="adj1" fmla="val 50000"/>
              <a:gd name="adj2" fmla="val 36035"/>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8223" name="Picture 31" descr="scal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339" y="1412875"/>
            <a:ext cx="3400425" cy="2457450"/>
          </a:xfrm>
          <a:prstGeom prst="rect">
            <a:avLst/>
          </a:prstGeom>
          <a:noFill/>
          <a:extLst>
            <a:ext uri="{909E8E84-426E-40DD-AFC4-6F175D3DCCD1}">
              <a14:hiddenFill xmlns:a14="http://schemas.microsoft.com/office/drawing/2010/main">
                <a:solidFill>
                  <a:srgbClr val="FFFFFF"/>
                </a:solidFill>
              </a14:hiddenFill>
            </a:ext>
          </a:extLst>
        </p:spPr>
      </p:pic>
      <p:grpSp>
        <p:nvGrpSpPr>
          <p:cNvPr id="8228" name="Group 36"/>
          <p:cNvGrpSpPr>
            <a:grpSpLocks/>
          </p:cNvGrpSpPr>
          <p:nvPr/>
        </p:nvGrpSpPr>
        <p:grpSpPr bwMode="auto">
          <a:xfrm>
            <a:off x="6383338" y="1628776"/>
            <a:ext cx="3384550" cy="2232025"/>
            <a:chOff x="3061" y="1026"/>
            <a:chExt cx="2132" cy="1406"/>
          </a:xfrm>
        </p:grpSpPr>
        <p:sp>
          <p:nvSpPr>
            <p:cNvPr id="8224" name="Rectangle 32"/>
            <p:cNvSpPr>
              <a:spLocks noChangeArrowheads="1"/>
            </p:cNvSpPr>
            <p:nvPr/>
          </p:nvSpPr>
          <p:spPr bwMode="auto">
            <a:xfrm>
              <a:off x="3061" y="1026"/>
              <a:ext cx="2132" cy="389"/>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25" name="Rectangle 33"/>
            <p:cNvSpPr>
              <a:spLocks noChangeArrowheads="1"/>
            </p:cNvSpPr>
            <p:nvPr/>
          </p:nvSpPr>
          <p:spPr bwMode="auto">
            <a:xfrm>
              <a:off x="3061" y="1661"/>
              <a:ext cx="2132" cy="38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26" name="Rectangle 34"/>
            <p:cNvSpPr>
              <a:spLocks noChangeArrowheads="1"/>
            </p:cNvSpPr>
            <p:nvPr/>
          </p:nvSpPr>
          <p:spPr bwMode="auto">
            <a:xfrm>
              <a:off x="3061" y="1415"/>
              <a:ext cx="2132" cy="24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27" name="Rectangle 35"/>
            <p:cNvSpPr>
              <a:spLocks noChangeArrowheads="1"/>
            </p:cNvSpPr>
            <p:nvPr/>
          </p:nvSpPr>
          <p:spPr bwMode="auto">
            <a:xfrm>
              <a:off x="3061" y="2045"/>
              <a:ext cx="2132" cy="387"/>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6919179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err="1">
                <a:latin typeface="Futura Medium" panose="020B0602020204020303" pitchFamily="34" charset="-79"/>
                <a:cs typeface="Futura Medium" panose="020B0602020204020303" pitchFamily="34" charset="-79"/>
              </a:rPr>
              <a:t>Sharding</a:t>
            </a:r>
            <a:r>
              <a:rPr lang="en-US" altLang="zh-CN" dirty="0">
                <a:latin typeface="Futura Medium" panose="020B0602020204020303" pitchFamily="34" charset="-79"/>
                <a:cs typeface="Futura Medium" panose="020B0602020204020303" pitchFamily="34" charset="-79"/>
              </a:rPr>
              <a:t> Example</a:t>
            </a:r>
            <a:endParaRPr lang="en-US" dirty="0">
              <a:latin typeface="Futura Medium" panose="020B0602020204020303" pitchFamily="34" charset="-79"/>
              <a:cs typeface="Futura Medium" panose="020B0602020204020303" pitchFamily="34" charset="-79"/>
            </a:endParaRPr>
          </a:p>
        </p:txBody>
      </p:sp>
      <p:sp>
        <p:nvSpPr>
          <p:cNvPr id="8" name="Content Placeholder 7"/>
          <p:cNvSpPr>
            <a:spLocks noGrp="1"/>
          </p:cNvSpPr>
          <p:nvPr>
            <p:ph idx="1"/>
          </p:nvPr>
        </p:nvSpPr>
        <p:spPr/>
        <p:txBody>
          <a:bodyPr/>
          <a:lstStyle/>
          <a:p>
            <a:r>
              <a:rPr lang="en-US" altLang="zh-CN" dirty="0">
                <a:latin typeface="Garamond" panose="02020404030301010803" pitchFamily="18" charset="0"/>
              </a:rPr>
              <a:t>A </a:t>
            </a:r>
            <a:r>
              <a:rPr lang="en-US" altLang="zh-CN" dirty="0">
                <a:solidFill>
                  <a:srgbClr val="3366FF"/>
                </a:solidFill>
                <a:latin typeface="Garamond" panose="02020404030301010803" pitchFamily="18" charset="0"/>
              </a:rPr>
              <a:t>BSON document </a:t>
            </a:r>
            <a:r>
              <a:rPr lang="en-US" altLang="zh-CN" dirty="0">
                <a:latin typeface="Garamond" panose="02020404030301010803" pitchFamily="18" charset="0"/>
              </a:rPr>
              <a:t>(which may have significant amounts of embedded data) resides on a </a:t>
            </a:r>
            <a:r>
              <a:rPr lang="en-US" altLang="zh-CN" dirty="0">
                <a:solidFill>
                  <a:srgbClr val="3366FF"/>
                </a:solidFill>
                <a:latin typeface="Garamond" panose="02020404030301010803" pitchFamily="18" charset="0"/>
              </a:rPr>
              <a:t>single shard</a:t>
            </a:r>
            <a:r>
              <a:rPr lang="en-US" altLang="zh-CN" dirty="0">
                <a:latin typeface="Garamond" panose="02020404030301010803" pitchFamily="18" charset="0"/>
              </a:rPr>
              <a:t>.</a:t>
            </a:r>
            <a:endParaRPr lang="en-US" dirty="0">
              <a:latin typeface="Garamond" panose="02020404030301010803" pitchFamily="18" charset="0"/>
            </a:endParaRPr>
          </a:p>
          <a:p>
            <a:r>
              <a:rPr lang="en-US" altLang="zh-CN" dirty="0">
                <a:latin typeface="Garamond" panose="02020404030301010803" pitchFamily="18" charset="0"/>
              </a:rPr>
              <a:t>Sharding is the partitioning of data among multiple machines in an </a:t>
            </a:r>
            <a:r>
              <a:rPr lang="en-US" altLang="zh-CN" dirty="0">
                <a:solidFill>
                  <a:srgbClr val="3366FF"/>
                </a:solidFill>
                <a:latin typeface="Garamond" panose="02020404030301010803" pitchFamily="18" charset="0"/>
              </a:rPr>
              <a:t>order-preserving</a:t>
            </a:r>
            <a:r>
              <a:rPr lang="en-US" altLang="zh-CN" dirty="0">
                <a:latin typeface="Garamond" panose="02020404030301010803" pitchFamily="18" charset="0"/>
              </a:rPr>
              <a:t> manner.</a:t>
            </a:r>
          </a:p>
        </p:txBody>
      </p:sp>
      <p:sp>
        <p:nvSpPr>
          <p:cNvPr id="2" name="Slide Number Placeholder 1"/>
          <p:cNvSpPr>
            <a:spLocks noGrp="1"/>
          </p:cNvSpPr>
          <p:nvPr>
            <p:ph type="sldNum" sz="quarter" idx="12"/>
          </p:nvPr>
        </p:nvSpPr>
        <p:spPr/>
        <p:txBody>
          <a:bodyPr/>
          <a:lstStyle/>
          <a:p>
            <a:fld id="{C271A82E-237F-1E45-B398-2DBC92170FFC}" type="slidenum">
              <a:rPr lang="en-US" smtClean="0"/>
              <a:pPr/>
              <a:t>52</a:t>
            </a:fld>
            <a:endParaRPr lang="en-US"/>
          </a:p>
        </p:txBody>
      </p:sp>
      <p:graphicFrame>
        <p:nvGraphicFramePr>
          <p:cNvPr id="7" name="表格 6"/>
          <p:cNvGraphicFramePr>
            <a:graphicFrameLocks noGrp="1"/>
          </p:cNvGraphicFramePr>
          <p:nvPr/>
        </p:nvGraphicFramePr>
        <p:xfrm>
          <a:off x="2102645" y="3621879"/>
          <a:ext cx="7786687" cy="2789241"/>
        </p:xfrm>
        <a:graphic>
          <a:graphicData uri="http://schemas.openxmlformats.org/drawingml/2006/table">
            <a:tbl>
              <a:tblPr/>
              <a:tblGrid>
                <a:gridCol w="2595562">
                  <a:extLst>
                    <a:ext uri="{9D8B030D-6E8A-4147-A177-3AD203B41FA5}">
                      <a16:colId xmlns:a16="http://schemas.microsoft.com/office/drawing/2014/main" val="20000"/>
                    </a:ext>
                  </a:extLst>
                </a:gridCol>
                <a:gridCol w="2595563">
                  <a:extLst>
                    <a:ext uri="{9D8B030D-6E8A-4147-A177-3AD203B41FA5}">
                      <a16:colId xmlns:a16="http://schemas.microsoft.com/office/drawing/2014/main" val="20001"/>
                    </a:ext>
                  </a:extLst>
                </a:gridCol>
                <a:gridCol w="2595562">
                  <a:extLst>
                    <a:ext uri="{9D8B030D-6E8A-4147-A177-3AD203B41FA5}">
                      <a16:colId xmlns:a16="http://schemas.microsoft.com/office/drawing/2014/main" val="20002"/>
                    </a:ext>
                  </a:extLst>
                </a:gridCol>
              </a:tblGrid>
              <a:tr h="398463">
                <a:tc>
                  <a:txBody>
                    <a:bodyPr/>
                    <a:lstStyle>
                      <a:lvl1pPr eaLnBrk="0" hangingPunct="0">
                        <a:spcBef>
                          <a:spcPts val="650"/>
                        </a:spcBef>
                        <a:defRPr sz="2200">
                          <a:solidFill>
                            <a:srgbClr val="000000"/>
                          </a:solidFill>
                          <a:latin typeface="Constantia" pitchFamily="18" charset="0"/>
                          <a:ea typeface="WenQuanYi Zen Hei" charset="0"/>
                          <a:cs typeface="WenQuanYi Zen Hei" charset="0"/>
                        </a:defRPr>
                      </a:lvl1pPr>
                      <a:lvl2pPr eaLnBrk="0" hangingPunct="0">
                        <a:spcBef>
                          <a:spcPts val="600"/>
                        </a:spcBef>
                        <a:defRPr sz="2000">
                          <a:solidFill>
                            <a:srgbClr val="000000"/>
                          </a:solidFill>
                          <a:latin typeface="Constantia" pitchFamily="18" charset="0"/>
                          <a:ea typeface="WenQuanYi Zen Hei" charset="0"/>
                          <a:cs typeface="WenQuanYi Zen Hei" charset="0"/>
                        </a:defRPr>
                      </a:lvl2pPr>
                      <a:lvl3pPr eaLnBrk="0" hangingPunct="0">
                        <a:spcBef>
                          <a:spcPts val="525"/>
                        </a:spcBef>
                        <a:defRPr sz="1900">
                          <a:solidFill>
                            <a:srgbClr val="000000"/>
                          </a:solidFill>
                          <a:latin typeface="Constantia" pitchFamily="18" charset="0"/>
                          <a:ea typeface="WenQuanYi Zen Hei" charset="0"/>
                          <a:cs typeface="WenQuanYi Zen Hei" charset="0"/>
                        </a:defRPr>
                      </a:lvl3pPr>
                      <a:lvl4pPr eaLnBrk="0" hangingPunct="0">
                        <a:spcBef>
                          <a:spcPts val="500"/>
                        </a:spcBef>
                        <a:defRPr>
                          <a:solidFill>
                            <a:srgbClr val="000000"/>
                          </a:solidFill>
                          <a:latin typeface="Constantia" pitchFamily="18" charset="0"/>
                          <a:ea typeface="WenQuanYi Zen Hei" charset="0"/>
                          <a:cs typeface="WenQuanYi Zen Hei" charset="0"/>
                        </a:defRPr>
                      </a:lvl4pPr>
                      <a:lvl5pPr eaLnBrk="0" hangingPunct="0">
                        <a:spcBef>
                          <a:spcPts val="500"/>
                        </a:spcBef>
                        <a:defRPr>
                          <a:solidFill>
                            <a:srgbClr val="000000"/>
                          </a:solidFill>
                          <a:latin typeface="Constantia" pitchFamily="18" charset="0"/>
                          <a:ea typeface="WenQuanYi Zen Hei" charset="0"/>
                          <a:cs typeface="WenQuanYi Zen Hei" charset="0"/>
                        </a:defRPr>
                      </a:lvl5pPr>
                      <a:lvl6pPr marL="25146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6pPr>
                      <a:lvl7pPr marL="29718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7pPr>
                      <a:lvl8pPr marL="34290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8pPr>
                      <a:lvl9pPr marL="38862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9pPr>
                    </a:lstStyle>
                    <a:p>
                      <a:pPr marL="0" marR="0" lvl="0" indent="0" algn="l" defTabSz="914400" rtl="0" eaLnBrk="1" fontAlgn="t" latinLnBrk="0" hangingPunct="1">
                        <a:lnSpc>
                          <a:spcPts val="1300"/>
                        </a:lnSpc>
                        <a:spcBef>
                          <a:spcPct val="0"/>
                        </a:spcBef>
                        <a:spcAft>
                          <a:spcPct val="0"/>
                        </a:spcAft>
                        <a:buClrTx/>
                        <a:buSzTx/>
                        <a:buFontTx/>
                        <a:buNone/>
                        <a:tabLst/>
                      </a:pPr>
                      <a:r>
                        <a:rPr kumimoji="0" lang="en-US" altLang="zh-CN" sz="1000" b="0" i="0" u="none" strike="noStrike" cap="none" normalizeH="0" baseline="0" dirty="0">
                          <a:ln>
                            <a:noFill/>
                          </a:ln>
                          <a:solidFill>
                            <a:srgbClr val="003366"/>
                          </a:solidFill>
                          <a:effectLst/>
                          <a:latin typeface="Constantia" pitchFamily="18" charset="0"/>
                          <a:ea typeface="SimSun" pitchFamily="2" charset="-122"/>
                        </a:rPr>
                        <a:t>Machine 1</a:t>
                      </a:r>
                    </a:p>
                  </a:txBody>
                  <a:tcPr marL="47625" marR="47625" marT="47625" marB="47625" horzOverflow="overflow">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a:noFill/>
                    </a:lnTlToBr>
                    <a:lnBlToTr>
                      <a:noFill/>
                    </a:lnBlToTr>
                    <a:solidFill>
                      <a:srgbClr val="F0F0F0"/>
                    </a:solidFill>
                  </a:tcPr>
                </a:tc>
                <a:tc>
                  <a:txBody>
                    <a:bodyPr/>
                    <a:lstStyle>
                      <a:lvl1pPr eaLnBrk="0" hangingPunct="0">
                        <a:spcBef>
                          <a:spcPts val="650"/>
                        </a:spcBef>
                        <a:defRPr sz="2200">
                          <a:solidFill>
                            <a:srgbClr val="000000"/>
                          </a:solidFill>
                          <a:latin typeface="Constantia" pitchFamily="18" charset="0"/>
                          <a:ea typeface="WenQuanYi Zen Hei" charset="0"/>
                          <a:cs typeface="WenQuanYi Zen Hei" charset="0"/>
                        </a:defRPr>
                      </a:lvl1pPr>
                      <a:lvl2pPr eaLnBrk="0" hangingPunct="0">
                        <a:spcBef>
                          <a:spcPts val="600"/>
                        </a:spcBef>
                        <a:defRPr sz="2000">
                          <a:solidFill>
                            <a:srgbClr val="000000"/>
                          </a:solidFill>
                          <a:latin typeface="Constantia" pitchFamily="18" charset="0"/>
                          <a:ea typeface="WenQuanYi Zen Hei" charset="0"/>
                          <a:cs typeface="WenQuanYi Zen Hei" charset="0"/>
                        </a:defRPr>
                      </a:lvl2pPr>
                      <a:lvl3pPr eaLnBrk="0" hangingPunct="0">
                        <a:spcBef>
                          <a:spcPts val="525"/>
                        </a:spcBef>
                        <a:defRPr sz="1900">
                          <a:solidFill>
                            <a:srgbClr val="000000"/>
                          </a:solidFill>
                          <a:latin typeface="Constantia" pitchFamily="18" charset="0"/>
                          <a:ea typeface="WenQuanYi Zen Hei" charset="0"/>
                          <a:cs typeface="WenQuanYi Zen Hei" charset="0"/>
                        </a:defRPr>
                      </a:lvl3pPr>
                      <a:lvl4pPr eaLnBrk="0" hangingPunct="0">
                        <a:spcBef>
                          <a:spcPts val="500"/>
                        </a:spcBef>
                        <a:defRPr>
                          <a:solidFill>
                            <a:srgbClr val="000000"/>
                          </a:solidFill>
                          <a:latin typeface="Constantia" pitchFamily="18" charset="0"/>
                          <a:ea typeface="WenQuanYi Zen Hei" charset="0"/>
                          <a:cs typeface="WenQuanYi Zen Hei" charset="0"/>
                        </a:defRPr>
                      </a:lvl4pPr>
                      <a:lvl5pPr eaLnBrk="0" hangingPunct="0">
                        <a:spcBef>
                          <a:spcPts val="500"/>
                        </a:spcBef>
                        <a:defRPr>
                          <a:solidFill>
                            <a:srgbClr val="000000"/>
                          </a:solidFill>
                          <a:latin typeface="Constantia" pitchFamily="18" charset="0"/>
                          <a:ea typeface="WenQuanYi Zen Hei" charset="0"/>
                          <a:cs typeface="WenQuanYi Zen Hei" charset="0"/>
                        </a:defRPr>
                      </a:lvl5pPr>
                      <a:lvl6pPr marL="25146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6pPr>
                      <a:lvl7pPr marL="29718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7pPr>
                      <a:lvl8pPr marL="34290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8pPr>
                      <a:lvl9pPr marL="38862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9pPr>
                    </a:lstStyle>
                    <a:p>
                      <a:pPr marL="0" marR="0" lvl="0" indent="0" algn="l" defTabSz="914400" rtl="0" eaLnBrk="1" fontAlgn="t" latinLnBrk="0" hangingPunct="1">
                        <a:lnSpc>
                          <a:spcPts val="1300"/>
                        </a:lnSpc>
                        <a:spcBef>
                          <a:spcPct val="0"/>
                        </a:spcBef>
                        <a:spcAft>
                          <a:spcPct val="0"/>
                        </a:spcAft>
                        <a:buClrTx/>
                        <a:buSzTx/>
                        <a:buFontTx/>
                        <a:buNone/>
                        <a:tabLst/>
                      </a:pPr>
                      <a:r>
                        <a:rPr kumimoji="0" lang="en-US" altLang="zh-CN" sz="1000" b="0" i="0" u="none" strike="noStrike" cap="none" normalizeH="0" baseline="0">
                          <a:ln>
                            <a:noFill/>
                          </a:ln>
                          <a:solidFill>
                            <a:srgbClr val="003366"/>
                          </a:solidFill>
                          <a:effectLst/>
                          <a:latin typeface="Constantia" pitchFamily="18" charset="0"/>
                          <a:ea typeface="SimSun" pitchFamily="2" charset="-122"/>
                        </a:rPr>
                        <a:t>Machine 2</a:t>
                      </a:r>
                    </a:p>
                  </a:txBody>
                  <a:tcPr marL="47625" marR="47625" marT="47625" marB="47625" horzOverflow="overflow">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a:noFill/>
                    </a:lnTlToBr>
                    <a:lnBlToTr>
                      <a:noFill/>
                    </a:lnBlToTr>
                    <a:solidFill>
                      <a:srgbClr val="F0F0F0"/>
                    </a:solidFill>
                  </a:tcPr>
                </a:tc>
                <a:tc>
                  <a:txBody>
                    <a:bodyPr/>
                    <a:lstStyle>
                      <a:lvl1pPr eaLnBrk="0" hangingPunct="0">
                        <a:spcBef>
                          <a:spcPts val="650"/>
                        </a:spcBef>
                        <a:defRPr sz="2200">
                          <a:solidFill>
                            <a:srgbClr val="000000"/>
                          </a:solidFill>
                          <a:latin typeface="Constantia" pitchFamily="18" charset="0"/>
                          <a:ea typeface="WenQuanYi Zen Hei" charset="0"/>
                          <a:cs typeface="WenQuanYi Zen Hei" charset="0"/>
                        </a:defRPr>
                      </a:lvl1pPr>
                      <a:lvl2pPr eaLnBrk="0" hangingPunct="0">
                        <a:spcBef>
                          <a:spcPts val="600"/>
                        </a:spcBef>
                        <a:defRPr sz="2000">
                          <a:solidFill>
                            <a:srgbClr val="000000"/>
                          </a:solidFill>
                          <a:latin typeface="Constantia" pitchFamily="18" charset="0"/>
                          <a:ea typeface="WenQuanYi Zen Hei" charset="0"/>
                          <a:cs typeface="WenQuanYi Zen Hei" charset="0"/>
                        </a:defRPr>
                      </a:lvl2pPr>
                      <a:lvl3pPr eaLnBrk="0" hangingPunct="0">
                        <a:spcBef>
                          <a:spcPts val="525"/>
                        </a:spcBef>
                        <a:defRPr sz="1900">
                          <a:solidFill>
                            <a:srgbClr val="000000"/>
                          </a:solidFill>
                          <a:latin typeface="Constantia" pitchFamily="18" charset="0"/>
                          <a:ea typeface="WenQuanYi Zen Hei" charset="0"/>
                          <a:cs typeface="WenQuanYi Zen Hei" charset="0"/>
                        </a:defRPr>
                      </a:lvl3pPr>
                      <a:lvl4pPr eaLnBrk="0" hangingPunct="0">
                        <a:spcBef>
                          <a:spcPts val="500"/>
                        </a:spcBef>
                        <a:defRPr>
                          <a:solidFill>
                            <a:srgbClr val="000000"/>
                          </a:solidFill>
                          <a:latin typeface="Constantia" pitchFamily="18" charset="0"/>
                          <a:ea typeface="WenQuanYi Zen Hei" charset="0"/>
                          <a:cs typeface="WenQuanYi Zen Hei" charset="0"/>
                        </a:defRPr>
                      </a:lvl4pPr>
                      <a:lvl5pPr eaLnBrk="0" hangingPunct="0">
                        <a:spcBef>
                          <a:spcPts val="500"/>
                        </a:spcBef>
                        <a:defRPr>
                          <a:solidFill>
                            <a:srgbClr val="000000"/>
                          </a:solidFill>
                          <a:latin typeface="Constantia" pitchFamily="18" charset="0"/>
                          <a:ea typeface="WenQuanYi Zen Hei" charset="0"/>
                          <a:cs typeface="WenQuanYi Zen Hei" charset="0"/>
                        </a:defRPr>
                      </a:lvl5pPr>
                      <a:lvl6pPr marL="25146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6pPr>
                      <a:lvl7pPr marL="29718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7pPr>
                      <a:lvl8pPr marL="34290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8pPr>
                      <a:lvl9pPr marL="38862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9pPr>
                    </a:lstStyle>
                    <a:p>
                      <a:pPr marL="0" marR="0" lvl="0" indent="0" algn="l" defTabSz="914400" rtl="0" eaLnBrk="1" fontAlgn="t" latinLnBrk="0" hangingPunct="1">
                        <a:lnSpc>
                          <a:spcPts val="1300"/>
                        </a:lnSpc>
                        <a:spcBef>
                          <a:spcPct val="0"/>
                        </a:spcBef>
                        <a:spcAft>
                          <a:spcPct val="0"/>
                        </a:spcAft>
                        <a:buClrTx/>
                        <a:buSzTx/>
                        <a:buFontTx/>
                        <a:buNone/>
                        <a:tabLst/>
                      </a:pPr>
                      <a:r>
                        <a:rPr kumimoji="0" lang="en-US" altLang="zh-CN" sz="1000" b="0" i="0" u="none" strike="noStrike" cap="none" normalizeH="0" baseline="0">
                          <a:ln>
                            <a:noFill/>
                          </a:ln>
                          <a:solidFill>
                            <a:srgbClr val="003366"/>
                          </a:solidFill>
                          <a:effectLst/>
                          <a:latin typeface="Constantia" pitchFamily="18" charset="0"/>
                          <a:ea typeface="SimSun" pitchFamily="2" charset="-122"/>
                        </a:rPr>
                        <a:t>Machine 3</a:t>
                      </a:r>
                    </a:p>
                  </a:txBody>
                  <a:tcPr marL="47625" marR="47625" marT="47625" marB="47625" horzOverflow="overflow">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a:noFill/>
                    </a:lnTlToBr>
                    <a:lnBlToTr>
                      <a:noFill/>
                    </a:lnBlToTr>
                    <a:solidFill>
                      <a:srgbClr val="F0F0F0"/>
                    </a:solidFill>
                  </a:tcPr>
                </a:tc>
                <a:extLst>
                  <a:ext uri="{0D108BD9-81ED-4DB2-BD59-A6C34878D82A}">
                    <a16:rowId xmlns:a16="http://schemas.microsoft.com/office/drawing/2014/main" val="10000"/>
                  </a:ext>
                </a:extLst>
              </a:tr>
              <a:tr h="398463">
                <a:tc>
                  <a:txBody>
                    <a:bodyPr/>
                    <a:lstStyle>
                      <a:lvl1pPr eaLnBrk="0" hangingPunct="0">
                        <a:spcBef>
                          <a:spcPts val="650"/>
                        </a:spcBef>
                        <a:defRPr sz="2200">
                          <a:solidFill>
                            <a:srgbClr val="000000"/>
                          </a:solidFill>
                          <a:latin typeface="Constantia" pitchFamily="18" charset="0"/>
                          <a:ea typeface="WenQuanYi Zen Hei" charset="0"/>
                          <a:cs typeface="WenQuanYi Zen Hei" charset="0"/>
                        </a:defRPr>
                      </a:lvl1pPr>
                      <a:lvl2pPr eaLnBrk="0" hangingPunct="0">
                        <a:spcBef>
                          <a:spcPts val="600"/>
                        </a:spcBef>
                        <a:defRPr sz="2000">
                          <a:solidFill>
                            <a:srgbClr val="000000"/>
                          </a:solidFill>
                          <a:latin typeface="Constantia" pitchFamily="18" charset="0"/>
                          <a:ea typeface="WenQuanYi Zen Hei" charset="0"/>
                          <a:cs typeface="WenQuanYi Zen Hei" charset="0"/>
                        </a:defRPr>
                      </a:lvl2pPr>
                      <a:lvl3pPr eaLnBrk="0" hangingPunct="0">
                        <a:spcBef>
                          <a:spcPts val="525"/>
                        </a:spcBef>
                        <a:defRPr sz="1900">
                          <a:solidFill>
                            <a:srgbClr val="000000"/>
                          </a:solidFill>
                          <a:latin typeface="Constantia" pitchFamily="18" charset="0"/>
                          <a:ea typeface="WenQuanYi Zen Hei" charset="0"/>
                          <a:cs typeface="WenQuanYi Zen Hei" charset="0"/>
                        </a:defRPr>
                      </a:lvl3pPr>
                      <a:lvl4pPr eaLnBrk="0" hangingPunct="0">
                        <a:spcBef>
                          <a:spcPts val="500"/>
                        </a:spcBef>
                        <a:defRPr>
                          <a:solidFill>
                            <a:srgbClr val="000000"/>
                          </a:solidFill>
                          <a:latin typeface="Constantia" pitchFamily="18" charset="0"/>
                          <a:ea typeface="WenQuanYi Zen Hei" charset="0"/>
                          <a:cs typeface="WenQuanYi Zen Hei" charset="0"/>
                        </a:defRPr>
                      </a:lvl4pPr>
                      <a:lvl5pPr eaLnBrk="0" hangingPunct="0">
                        <a:spcBef>
                          <a:spcPts val="500"/>
                        </a:spcBef>
                        <a:defRPr>
                          <a:solidFill>
                            <a:srgbClr val="000000"/>
                          </a:solidFill>
                          <a:latin typeface="Constantia" pitchFamily="18" charset="0"/>
                          <a:ea typeface="WenQuanYi Zen Hei" charset="0"/>
                          <a:cs typeface="WenQuanYi Zen Hei" charset="0"/>
                        </a:defRPr>
                      </a:lvl5pPr>
                      <a:lvl6pPr marL="25146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6pPr>
                      <a:lvl7pPr marL="29718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7pPr>
                      <a:lvl8pPr marL="34290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8pPr>
                      <a:lvl9pPr marL="38862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9pPr>
                    </a:lstStyle>
                    <a:p>
                      <a:pPr marL="0" marR="0" lvl="0" indent="0" algn="l" defTabSz="914400" rtl="0" eaLnBrk="1" fontAlgn="t" latinLnBrk="0" hangingPunct="1">
                        <a:lnSpc>
                          <a:spcPts val="13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itchFamily="18" charset="0"/>
                          <a:ea typeface="SimSun" pitchFamily="2" charset="-122"/>
                        </a:rPr>
                        <a:t>Alabama → Arizona</a:t>
                      </a:r>
                    </a:p>
                  </a:txBody>
                  <a:tcPr marL="47625" marR="47625" marT="47625" marB="47625" horzOverflow="overflow">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ts val="650"/>
                        </a:spcBef>
                        <a:defRPr sz="2200">
                          <a:solidFill>
                            <a:srgbClr val="000000"/>
                          </a:solidFill>
                          <a:latin typeface="Constantia" pitchFamily="18" charset="0"/>
                          <a:ea typeface="WenQuanYi Zen Hei" charset="0"/>
                          <a:cs typeface="WenQuanYi Zen Hei" charset="0"/>
                        </a:defRPr>
                      </a:lvl1pPr>
                      <a:lvl2pPr eaLnBrk="0" hangingPunct="0">
                        <a:spcBef>
                          <a:spcPts val="600"/>
                        </a:spcBef>
                        <a:defRPr sz="2000">
                          <a:solidFill>
                            <a:srgbClr val="000000"/>
                          </a:solidFill>
                          <a:latin typeface="Constantia" pitchFamily="18" charset="0"/>
                          <a:ea typeface="WenQuanYi Zen Hei" charset="0"/>
                          <a:cs typeface="WenQuanYi Zen Hei" charset="0"/>
                        </a:defRPr>
                      </a:lvl2pPr>
                      <a:lvl3pPr eaLnBrk="0" hangingPunct="0">
                        <a:spcBef>
                          <a:spcPts val="525"/>
                        </a:spcBef>
                        <a:defRPr sz="1900">
                          <a:solidFill>
                            <a:srgbClr val="000000"/>
                          </a:solidFill>
                          <a:latin typeface="Constantia" pitchFamily="18" charset="0"/>
                          <a:ea typeface="WenQuanYi Zen Hei" charset="0"/>
                          <a:cs typeface="WenQuanYi Zen Hei" charset="0"/>
                        </a:defRPr>
                      </a:lvl3pPr>
                      <a:lvl4pPr eaLnBrk="0" hangingPunct="0">
                        <a:spcBef>
                          <a:spcPts val="500"/>
                        </a:spcBef>
                        <a:defRPr>
                          <a:solidFill>
                            <a:srgbClr val="000000"/>
                          </a:solidFill>
                          <a:latin typeface="Constantia" pitchFamily="18" charset="0"/>
                          <a:ea typeface="WenQuanYi Zen Hei" charset="0"/>
                          <a:cs typeface="WenQuanYi Zen Hei" charset="0"/>
                        </a:defRPr>
                      </a:lvl4pPr>
                      <a:lvl5pPr eaLnBrk="0" hangingPunct="0">
                        <a:spcBef>
                          <a:spcPts val="500"/>
                        </a:spcBef>
                        <a:defRPr>
                          <a:solidFill>
                            <a:srgbClr val="000000"/>
                          </a:solidFill>
                          <a:latin typeface="Constantia" pitchFamily="18" charset="0"/>
                          <a:ea typeface="WenQuanYi Zen Hei" charset="0"/>
                          <a:cs typeface="WenQuanYi Zen Hei" charset="0"/>
                        </a:defRPr>
                      </a:lvl5pPr>
                      <a:lvl6pPr marL="25146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6pPr>
                      <a:lvl7pPr marL="29718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7pPr>
                      <a:lvl8pPr marL="34290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8pPr>
                      <a:lvl9pPr marL="38862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9pPr>
                    </a:lstStyle>
                    <a:p>
                      <a:pPr marL="0" marR="0" lvl="0" indent="0" algn="l" defTabSz="914400" rtl="0" eaLnBrk="1" fontAlgn="t" latinLnBrk="0" hangingPunct="1">
                        <a:lnSpc>
                          <a:spcPts val="13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itchFamily="18" charset="0"/>
                          <a:ea typeface="SimSun" pitchFamily="2" charset="-122"/>
                        </a:rPr>
                        <a:t>Colorado → Florida</a:t>
                      </a:r>
                    </a:p>
                  </a:txBody>
                  <a:tcPr marL="47625" marR="47625" marT="47625" marB="47625" horzOverflow="overflow">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ts val="650"/>
                        </a:spcBef>
                        <a:defRPr sz="2200">
                          <a:solidFill>
                            <a:srgbClr val="000000"/>
                          </a:solidFill>
                          <a:latin typeface="Constantia" pitchFamily="18" charset="0"/>
                          <a:ea typeface="WenQuanYi Zen Hei" charset="0"/>
                          <a:cs typeface="WenQuanYi Zen Hei" charset="0"/>
                        </a:defRPr>
                      </a:lvl1pPr>
                      <a:lvl2pPr eaLnBrk="0" hangingPunct="0">
                        <a:spcBef>
                          <a:spcPts val="600"/>
                        </a:spcBef>
                        <a:defRPr sz="2000">
                          <a:solidFill>
                            <a:srgbClr val="000000"/>
                          </a:solidFill>
                          <a:latin typeface="Constantia" pitchFamily="18" charset="0"/>
                          <a:ea typeface="WenQuanYi Zen Hei" charset="0"/>
                          <a:cs typeface="WenQuanYi Zen Hei" charset="0"/>
                        </a:defRPr>
                      </a:lvl2pPr>
                      <a:lvl3pPr eaLnBrk="0" hangingPunct="0">
                        <a:spcBef>
                          <a:spcPts val="525"/>
                        </a:spcBef>
                        <a:defRPr sz="1900">
                          <a:solidFill>
                            <a:srgbClr val="000000"/>
                          </a:solidFill>
                          <a:latin typeface="Constantia" pitchFamily="18" charset="0"/>
                          <a:ea typeface="WenQuanYi Zen Hei" charset="0"/>
                          <a:cs typeface="WenQuanYi Zen Hei" charset="0"/>
                        </a:defRPr>
                      </a:lvl3pPr>
                      <a:lvl4pPr eaLnBrk="0" hangingPunct="0">
                        <a:spcBef>
                          <a:spcPts val="500"/>
                        </a:spcBef>
                        <a:defRPr>
                          <a:solidFill>
                            <a:srgbClr val="000000"/>
                          </a:solidFill>
                          <a:latin typeface="Constantia" pitchFamily="18" charset="0"/>
                          <a:ea typeface="WenQuanYi Zen Hei" charset="0"/>
                          <a:cs typeface="WenQuanYi Zen Hei" charset="0"/>
                        </a:defRPr>
                      </a:lvl4pPr>
                      <a:lvl5pPr eaLnBrk="0" hangingPunct="0">
                        <a:spcBef>
                          <a:spcPts val="500"/>
                        </a:spcBef>
                        <a:defRPr>
                          <a:solidFill>
                            <a:srgbClr val="000000"/>
                          </a:solidFill>
                          <a:latin typeface="Constantia" pitchFamily="18" charset="0"/>
                          <a:ea typeface="WenQuanYi Zen Hei" charset="0"/>
                          <a:cs typeface="WenQuanYi Zen Hei" charset="0"/>
                        </a:defRPr>
                      </a:lvl5pPr>
                      <a:lvl6pPr marL="25146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6pPr>
                      <a:lvl7pPr marL="29718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7pPr>
                      <a:lvl8pPr marL="34290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8pPr>
                      <a:lvl9pPr marL="38862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9pPr>
                    </a:lstStyle>
                    <a:p>
                      <a:pPr marL="0" marR="0" lvl="0" indent="0" algn="l" defTabSz="914400" rtl="0" eaLnBrk="1" fontAlgn="t" latinLnBrk="0" hangingPunct="1">
                        <a:lnSpc>
                          <a:spcPts val="13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itchFamily="18" charset="0"/>
                          <a:ea typeface="SimSun" pitchFamily="2" charset="-122"/>
                        </a:rPr>
                        <a:t>Arkansas → California</a:t>
                      </a:r>
                    </a:p>
                  </a:txBody>
                  <a:tcPr marL="47625" marR="47625" marT="47625" marB="47625" horzOverflow="overflow">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398463">
                <a:tc>
                  <a:txBody>
                    <a:bodyPr/>
                    <a:lstStyle>
                      <a:lvl1pPr eaLnBrk="0" hangingPunct="0">
                        <a:spcBef>
                          <a:spcPts val="650"/>
                        </a:spcBef>
                        <a:defRPr sz="2200">
                          <a:solidFill>
                            <a:srgbClr val="000000"/>
                          </a:solidFill>
                          <a:latin typeface="Constantia" pitchFamily="18" charset="0"/>
                          <a:ea typeface="WenQuanYi Zen Hei" charset="0"/>
                          <a:cs typeface="WenQuanYi Zen Hei" charset="0"/>
                        </a:defRPr>
                      </a:lvl1pPr>
                      <a:lvl2pPr eaLnBrk="0" hangingPunct="0">
                        <a:spcBef>
                          <a:spcPts val="600"/>
                        </a:spcBef>
                        <a:defRPr sz="2000">
                          <a:solidFill>
                            <a:srgbClr val="000000"/>
                          </a:solidFill>
                          <a:latin typeface="Constantia" pitchFamily="18" charset="0"/>
                          <a:ea typeface="WenQuanYi Zen Hei" charset="0"/>
                          <a:cs typeface="WenQuanYi Zen Hei" charset="0"/>
                        </a:defRPr>
                      </a:lvl2pPr>
                      <a:lvl3pPr eaLnBrk="0" hangingPunct="0">
                        <a:spcBef>
                          <a:spcPts val="525"/>
                        </a:spcBef>
                        <a:defRPr sz="1900">
                          <a:solidFill>
                            <a:srgbClr val="000000"/>
                          </a:solidFill>
                          <a:latin typeface="Constantia" pitchFamily="18" charset="0"/>
                          <a:ea typeface="WenQuanYi Zen Hei" charset="0"/>
                          <a:cs typeface="WenQuanYi Zen Hei" charset="0"/>
                        </a:defRPr>
                      </a:lvl3pPr>
                      <a:lvl4pPr eaLnBrk="0" hangingPunct="0">
                        <a:spcBef>
                          <a:spcPts val="500"/>
                        </a:spcBef>
                        <a:defRPr>
                          <a:solidFill>
                            <a:srgbClr val="000000"/>
                          </a:solidFill>
                          <a:latin typeface="Constantia" pitchFamily="18" charset="0"/>
                          <a:ea typeface="WenQuanYi Zen Hei" charset="0"/>
                          <a:cs typeface="WenQuanYi Zen Hei" charset="0"/>
                        </a:defRPr>
                      </a:lvl4pPr>
                      <a:lvl5pPr eaLnBrk="0" hangingPunct="0">
                        <a:spcBef>
                          <a:spcPts val="500"/>
                        </a:spcBef>
                        <a:defRPr>
                          <a:solidFill>
                            <a:srgbClr val="000000"/>
                          </a:solidFill>
                          <a:latin typeface="Constantia" pitchFamily="18" charset="0"/>
                          <a:ea typeface="WenQuanYi Zen Hei" charset="0"/>
                          <a:cs typeface="WenQuanYi Zen Hei" charset="0"/>
                        </a:defRPr>
                      </a:lvl5pPr>
                      <a:lvl6pPr marL="25146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6pPr>
                      <a:lvl7pPr marL="29718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7pPr>
                      <a:lvl8pPr marL="34290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8pPr>
                      <a:lvl9pPr marL="38862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9pPr>
                    </a:lstStyle>
                    <a:p>
                      <a:pPr marL="0" marR="0" lvl="0" indent="0" algn="l" defTabSz="914400" rtl="0" eaLnBrk="1" fontAlgn="t" latinLnBrk="0" hangingPunct="1">
                        <a:lnSpc>
                          <a:spcPts val="13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itchFamily="18" charset="0"/>
                          <a:ea typeface="SimSun" pitchFamily="2" charset="-122"/>
                        </a:rPr>
                        <a:t>Indiana → Kansas</a:t>
                      </a:r>
                    </a:p>
                  </a:txBody>
                  <a:tcPr marL="47625" marR="47625" marT="47625" marB="47625" horzOverflow="overflow">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ts val="650"/>
                        </a:spcBef>
                        <a:defRPr sz="2200">
                          <a:solidFill>
                            <a:srgbClr val="000000"/>
                          </a:solidFill>
                          <a:latin typeface="Constantia" pitchFamily="18" charset="0"/>
                          <a:ea typeface="WenQuanYi Zen Hei" charset="0"/>
                          <a:cs typeface="WenQuanYi Zen Hei" charset="0"/>
                        </a:defRPr>
                      </a:lvl1pPr>
                      <a:lvl2pPr eaLnBrk="0" hangingPunct="0">
                        <a:spcBef>
                          <a:spcPts val="600"/>
                        </a:spcBef>
                        <a:defRPr sz="2000">
                          <a:solidFill>
                            <a:srgbClr val="000000"/>
                          </a:solidFill>
                          <a:latin typeface="Constantia" pitchFamily="18" charset="0"/>
                          <a:ea typeface="WenQuanYi Zen Hei" charset="0"/>
                          <a:cs typeface="WenQuanYi Zen Hei" charset="0"/>
                        </a:defRPr>
                      </a:lvl2pPr>
                      <a:lvl3pPr eaLnBrk="0" hangingPunct="0">
                        <a:spcBef>
                          <a:spcPts val="525"/>
                        </a:spcBef>
                        <a:defRPr sz="1900">
                          <a:solidFill>
                            <a:srgbClr val="000000"/>
                          </a:solidFill>
                          <a:latin typeface="Constantia" pitchFamily="18" charset="0"/>
                          <a:ea typeface="WenQuanYi Zen Hei" charset="0"/>
                          <a:cs typeface="WenQuanYi Zen Hei" charset="0"/>
                        </a:defRPr>
                      </a:lvl3pPr>
                      <a:lvl4pPr eaLnBrk="0" hangingPunct="0">
                        <a:spcBef>
                          <a:spcPts val="500"/>
                        </a:spcBef>
                        <a:defRPr>
                          <a:solidFill>
                            <a:srgbClr val="000000"/>
                          </a:solidFill>
                          <a:latin typeface="Constantia" pitchFamily="18" charset="0"/>
                          <a:ea typeface="WenQuanYi Zen Hei" charset="0"/>
                          <a:cs typeface="WenQuanYi Zen Hei" charset="0"/>
                        </a:defRPr>
                      </a:lvl4pPr>
                      <a:lvl5pPr eaLnBrk="0" hangingPunct="0">
                        <a:spcBef>
                          <a:spcPts val="500"/>
                        </a:spcBef>
                        <a:defRPr>
                          <a:solidFill>
                            <a:srgbClr val="000000"/>
                          </a:solidFill>
                          <a:latin typeface="Constantia" pitchFamily="18" charset="0"/>
                          <a:ea typeface="WenQuanYi Zen Hei" charset="0"/>
                          <a:cs typeface="WenQuanYi Zen Hei" charset="0"/>
                        </a:defRPr>
                      </a:lvl5pPr>
                      <a:lvl6pPr marL="25146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6pPr>
                      <a:lvl7pPr marL="29718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7pPr>
                      <a:lvl8pPr marL="34290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8pPr>
                      <a:lvl9pPr marL="38862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9pPr>
                    </a:lstStyle>
                    <a:p>
                      <a:pPr marL="0" marR="0" lvl="0" indent="0" algn="l" defTabSz="914400" rtl="0" eaLnBrk="1" fontAlgn="t" latinLnBrk="0" hangingPunct="1">
                        <a:lnSpc>
                          <a:spcPts val="13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itchFamily="18" charset="0"/>
                          <a:ea typeface="SimSun" pitchFamily="2" charset="-122"/>
                        </a:rPr>
                        <a:t>Idaho → Illinois</a:t>
                      </a:r>
                    </a:p>
                  </a:txBody>
                  <a:tcPr marL="47625" marR="47625" marT="47625" marB="47625" horzOverflow="overflow">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ts val="650"/>
                        </a:spcBef>
                        <a:defRPr sz="2200">
                          <a:solidFill>
                            <a:srgbClr val="000000"/>
                          </a:solidFill>
                          <a:latin typeface="Constantia" pitchFamily="18" charset="0"/>
                          <a:ea typeface="WenQuanYi Zen Hei" charset="0"/>
                          <a:cs typeface="WenQuanYi Zen Hei" charset="0"/>
                        </a:defRPr>
                      </a:lvl1pPr>
                      <a:lvl2pPr eaLnBrk="0" hangingPunct="0">
                        <a:spcBef>
                          <a:spcPts val="600"/>
                        </a:spcBef>
                        <a:defRPr sz="2000">
                          <a:solidFill>
                            <a:srgbClr val="000000"/>
                          </a:solidFill>
                          <a:latin typeface="Constantia" pitchFamily="18" charset="0"/>
                          <a:ea typeface="WenQuanYi Zen Hei" charset="0"/>
                          <a:cs typeface="WenQuanYi Zen Hei" charset="0"/>
                        </a:defRPr>
                      </a:lvl2pPr>
                      <a:lvl3pPr eaLnBrk="0" hangingPunct="0">
                        <a:spcBef>
                          <a:spcPts val="525"/>
                        </a:spcBef>
                        <a:defRPr sz="1900">
                          <a:solidFill>
                            <a:srgbClr val="000000"/>
                          </a:solidFill>
                          <a:latin typeface="Constantia" pitchFamily="18" charset="0"/>
                          <a:ea typeface="WenQuanYi Zen Hei" charset="0"/>
                          <a:cs typeface="WenQuanYi Zen Hei" charset="0"/>
                        </a:defRPr>
                      </a:lvl3pPr>
                      <a:lvl4pPr eaLnBrk="0" hangingPunct="0">
                        <a:spcBef>
                          <a:spcPts val="500"/>
                        </a:spcBef>
                        <a:defRPr>
                          <a:solidFill>
                            <a:srgbClr val="000000"/>
                          </a:solidFill>
                          <a:latin typeface="Constantia" pitchFamily="18" charset="0"/>
                          <a:ea typeface="WenQuanYi Zen Hei" charset="0"/>
                          <a:cs typeface="WenQuanYi Zen Hei" charset="0"/>
                        </a:defRPr>
                      </a:lvl4pPr>
                      <a:lvl5pPr eaLnBrk="0" hangingPunct="0">
                        <a:spcBef>
                          <a:spcPts val="500"/>
                        </a:spcBef>
                        <a:defRPr>
                          <a:solidFill>
                            <a:srgbClr val="000000"/>
                          </a:solidFill>
                          <a:latin typeface="Constantia" pitchFamily="18" charset="0"/>
                          <a:ea typeface="WenQuanYi Zen Hei" charset="0"/>
                          <a:cs typeface="WenQuanYi Zen Hei" charset="0"/>
                        </a:defRPr>
                      </a:lvl5pPr>
                      <a:lvl6pPr marL="25146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6pPr>
                      <a:lvl7pPr marL="29718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7pPr>
                      <a:lvl8pPr marL="34290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8pPr>
                      <a:lvl9pPr marL="38862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9pPr>
                    </a:lstStyle>
                    <a:p>
                      <a:pPr marL="0" marR="0" lvl="0" indent="0" algn="l" defTabSz="914400" rtl="0" eaLnBrk="1" fontAlgn="t" latinLnBrk="0" hangingPunct="1">
                        <a:lnSpc>
                          <a:spcPts val="13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itchFamily="18" charset="0"/>
                          <a:ea typeface="SimSun" pitchFamily="2" charset="-122"/>
                        </a:rPr>
                        <a:t>Georgia → Hawaii</a:t>
                      </a:r>
                    </a:p>
                  </a:txBody>
                  <a:tcPr marL="47625" marR="47625" marT="47625" marB="47625" horzOverflow="overflow">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398463">
                <a:tc>
                  <a:txBody>
                    <a:bodyPr/>
                    <a:lstStyle>
                      <a:lvl1pPr eaLnBrk="0" hangingPunct="0">
                        <a:spcBef>
                          <a:spcPts val="650"/>
                        </a:spcBef>
                        <a:defRPr sz="2200">
                          <a:solidFill>
                            <a:srgbClr val="000000"/>
                          </a:solidFill>
                          <a:latin typeface="Constantia" pitchFamily="18" charset="0"/>
                          <a:ea typeface="WenQuanYi Zen Hei" charset="0"/>
                          <a:cs typeface="WenQuanYi Zen Hei" charset="0"/>
                        </a:defRPr>
                      </a:lvl1pPr>
                      <a:lvl2pPr eaLnBrk="0" hangingPunct="0">
                        <a:spcBef>
                          <a:spcPts val="600"/>
                        </a:spcBef>
                        <a:defRPr sz="2000">
                          <a:solidFill>
                            <a:srgbClr val="000000"/>
                          </a:solidFill>
                          <a:latin typeface="Constantia" pitchFamily="18" charset="0"/>
                          <a:ea typeface="WenQuanYi Zen Hei" charset="0"/>
                          <a:cs typeface="WenQuanYi Zen Hei" charset="0"/>
                        </a:defRPr>
                      </a:lvl2pPr>
                      <a:lvl3pPr eaLnBrk="0" hangingPunct="0">
                        <a:spcBef>
                          <a:spcPts val="525"/>
                        </a:spcBef>
                        <a:defRPr sz="1900">
                          <a:solidFill>
                            <a:srgbClr val="000000"/>
                          </a:solidFill>
                          <a:latin typeface="Constantia" pitchFamily="18" charset="0"/>
                          <a:ea typeface="WenQuanYi Zen Hei" charset="0"/>
                          <a:cs typeface="WenQuanYi Zen Hei" charset="0"/>
                        </a:defRPr>
                      </a:lvl3pPr>
                      <a:lvl4pPr eaLnBrk="0" hangingPunct="0">
                        <a:spcBef>
                          <a:spcPts val="500"/>
                        </a:spcBef>
                        <a:defRPr>
                          <a:solidFill>
                            <a:srgbClr val="000000"/>
                          </a:solidFill>
                          <a:latin typeface="Constantia" pitchFamily="18" charset="0"/>
                          <a:ea typeface="WenQuanYi Zen Hei" charset="0"/>
                          <a:cs typeface="WenQuanYi Zen Hei" charset="0"/>
                        </a:defRPr>
                      </a:lvl4pPr>
                      <a:lvl5pPr eaLnBrk="0" hangingPunct="0">
                        <a:spcBef>
                          <a:spcPts val="500"/>
                        </a:spcBef>
                        <a:defRPr>
                          <a:solidFill>
                            <a:srgbClr val="000000"/>
                          </a:solidFill>
                          <a:latin typeface="Constantia" pitchFamily="18" charset="0"/>
                          <a:ea typeface="WenQuanYi Zen Hei" charset="0"/>
                          <a:cs typeface="WenQuanYi Zen Hei" charset="0"/>
                        </a:defRPr>
                      </a:lvl5pPr>
                      <a:lvl6pPr marL="25146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6pPr>
                      <a:lvl7pPr marL="29718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7pPr>
                      <a:lvl8pPr marL="34290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8pPr>
                      <a:lvl9pPr marL="38862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9pPr>
                    </a:lstStyle>
                    <a:p>
                      <a:pPr marL="0" marR="0" lvl="0" indent="0" algn="l" defTabSz="914400" rtl="0" eaLnBrk="1" fontAlgn="t" latinLnBrk="0" hangingPunct="1">
                        <a:lnSpc>
                          <a:spcPts val="13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itchFamily="18" charset="0"/>
                          <a:ea typeface="SimSun" pitchFamily="2" charset="-122"/>
                        </a:rPr>
                        <a:t>Maryland → Michigan</a:t>
                      </a:r>
                    </a:p>
                  </a:txBody>
                  <a:tcPr marL="47625" marR="47625" marT="47625" marB="47625" horzOverflow="overflow">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ts val="650"/>
                        </a:spcBef>
                        <a:defRPr sz="2200">
                          <a:solidFill>
                            <a:srgbClr val="000000"/>
                          </a:solidFill>
                          <a:latin typeface="Constantia" pitchFamily="18" charset="0"/>
                          <a:ea typeface="WenQuanYi Zen Hei" charset="0"/>
                          <a:cs typeface="WenQuanYi Zen Hei" charset="0"/>
                        </a:defRPr>
                      </a:lvl1pPr>
                      <a:lvl2pPr eaLnBrk="0" hangingPunct="0">
                        <a:spcBef>
                          <a:spcPts val="600"/>
                        </a:spcBef>
                        <a:defRPr sz="2000">
                          <a:solidFill>
                            <a:srgbClr val="000000"/>
                          </a:solidFill>
                          <a:latin typeface="Constantia" pitchFamily="18" charset="0"/>
                          <a:ea typeface="WenQuanYi Zen Hei" charset="0"/>
                          <a:cs typeface="WenQuanYi Zen Hei" charset="0"/>
                        </a:defRPr>
                      </a:lvl2pPr>
                      <a:lvl3pPr eaLnBrk="0" hangingPunct="0">
                        <a:spcBef>
                          <a:spcPts val="525"/>
                        </a:spcBef>
                        <a:defRPr sz="1900">
                          <a:solidFill>
                            <a:srgbClr val="000000"/>
                          </a:solidFill>
                          <a:latin typeface="Constantia" pitchFamily="18" charset="0"/>
                          <a:ea typeface="WenQuanYi Zen Hei" charset="0"/>
                          <a:cs typeface="WenQuanYi Zen Hei" charset="0"/>
                        </a:defRPr>
                      </a:lvl3pPr>
                      <a:lvl4pPr eaLnBrk="0" hangingPunct="0">
                        <a:spcBef>
                          <a:spcPts val="500"/>
                        </a:spcBef>
                        <a:defRPr>
                          <a:solidFill>
                            <a:srgbClr val="000000"/>
                          </a:solidFill>
                          <a:latin typeface="Constantia" pitchFamily="18" charset="0"/>
                          <a:ea typeface="WenQuanYi Zen Hei" charset="0"/>
                          <a:cs typeface="WenQuanYi Zen Hei" charset="0"/>
                        </a:defRPr>
                      </a:lvl4pPr>
                      <a:lvl5pPr eaLnBrk="0" hangingPunct="0">
                        <a:spcBef>
                          <a:spcPts val="500"/>
                        </a:spcBef>
                        <a:defRPr>
                          <a:solidFill>
                            <a:srgbClr val="000000"/>
                          </a:solidFill>
                          <a:latin typeface="Constantia" pitchFamily="18" charset="0"/>
                          <a:ea typeface="WenQuanYi Zen Hei" charset="0"/>
                          <a:cs typeface="WenQuanYi Zen Hei" charset="0"/>
                        </a:defRPr>
                      </a:lvl5pPr>
                      <a:lvl6pPr marL="25146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6pPr>
                      <a:lvl7pPr marL="29718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7pPr>
                      <a:lvl8pPr marL="34290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8pPr>
                      <a:lvl9pPr marL="38862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9pPr>
                    </a:lstStyle>
                    <a:p>
                      <a:pPr marL="0" marR="0" lvl="0" indent="0" algn="l" defTabSz="914400" rtl="0" eaLnBrk="1" fontAlgn="t" latinLnBrk="0" hangingPunct="1">
                        <a:lnSpc>
                          <a:spcPts val="13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itchFamily="18" charset="0"/>
                          <a:ea typeface="SimSun" pitchFamily="2" charset="-122"/>
                        </a:rPr>
                        <a:t>Kentucky → Maine</a:t>
                      </a:r>
                    </a:p>
                  </a:txBody>
                  <a:tcPr marL="47625" marR="47625" marT="47625" marB="47625" horzOverflow="overflow">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ts val="650"/>
                        </a:spcBef>
                        <a:defRPr sz="2200">
                          <a:solidFill>
                            <a:srgbClr val="000000"/>
                          </a:solidFill>
                          <a:latin typeface="Constantia" pitchFamily="18" charset="0"/>
                          <a:ea typeface="WenQuanYi Zen Hei" charset="0"/>
                          <a:cs typeface="WenQuanYi Zen Hei" charset="0"/>
                        </a:defRPr>
                      </a:lvl1pPr>
                      <a:lvl2pPr eaLnBrk="0" hangingPunct="0">
                        <a:spcBef>
                          <a:spcPts val="600"/>
                        </a:spcBef>
                        <a:defRPr sz="2000">
                          <a:solidFill>
                            <a:srgbClr val="000000"/>
                          </a:solidFill>
                          <a:latin typeface="Constantia" pitchFamily="18" charset="0"/>
                          <a:ea typeface="WenQuanYi Zen Hei" charset="0"/>
                          <a:cs typeface="WenQuanYi Zen Hei" charset="0"/>
                        </a:defRPr>
                      </a:lvl2pPr>
                      <a:lvl3pPr eaLnBrk="0" hangingPunct="0">
                        <a:spcBef>
                          <a:spcPts val="525"/>
                        </a:spcBef>
                        <a:defRPr sz="1900">
                          <a:solidFill>
                            <a:srgbClr val="000000"/>
                          </a:solidFill>
                          <a:latin typeface="Constantia" pitchFamily="18" charset="0"/>
                          <a:ea typeface="WenQuanYi Zen Hei" charset="0"/>
                          <a:cs typeface="WenQuanYi Zen Hei" charset="0"/>
                        </a:defRPr>
                      </a:lvl3pPr>
                      <a:lvl4pPr eaLnBrk="0" hangingPunct="0">
                        <a:spcBef>
                          <a:spcPts val="500"/>
                        </a:spcBef>
                        <a:defRPr>
                          <a:solidFill>
                            <a:srgbClr val="000000"/>
                          </a:solidFill>
                          <a:latin typeface="Constantia" pitchFamily="18" charset="0"/>
                          <a:ea typeface="WenQuanYi Zen Hei" charset="0"/>
                          <a:cs typeface="WenQuanYi Zen Hei" charset="0"/>
                        </a:defRPr>
                      </a:lvl4pPr>
                      <a:lvl5pPr eaLnBrk="0" hangingPunct="0">
                        <a:spcBef>
                          <a:spcPts val="500"/>
                        </a:spcBef>
                        <a:defRPr>
                          <a:solidFill>
                            <a:srgbClr val="000000"/>
                          </a:solidFill>
                          <a:latin typeface="Constantia" pitchFamily="18" charset="0"/>
                          <a:ea typeface="WenQuanYi Zen Hei" charset="0"/>
                          <a:cs typeface="WenQuanYi Zen Hei" charset="0"/>
                        </a:defRPr>
                      </a:lvl5pPr>
                      <a:lvl6pPr marL="25146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6pPr>
                      <a:lvl7pPr marL="29718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7pPr>
                      <a:lvl8pPr marL="34290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8pPr>
                      <a:lvl9pPr marL="38862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9pPr>
                    </a:lstStyle>
                    <a:p>
                      <a:pPr marL="0" marR="0" lvl="0" indent="0" algn="l" defTabSz="914400" rtl="0" eaLnBrk="1" fontAlgn="t" latinLnBrk="0" hangingPunct="1">
                        <a:lnSpc>
                          <a:spcPts val="13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itchFamily="18" charset="0"/>
                          <a:ea typeface="SimSun" pitchFamily="2" charset="-122"/>
                        </a:rPr>
                        <a:t>Minnesota → Missouri</a:t>
                      </a:r>
                    </a:p>
                  </a:txBody>
                  <a:tcPr marL="47625" marR="47625" marT="47625" marB="47625" horzOverflow="overflow">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398463">
                <a:tc>
                  <a:txBody>
                    <a:bodyPr/>
                    <a:lstStyle>
                      <a:lvl1pPr eaLnBrk="0" hangingPunct="0">
                        <a:spcBef>
                          <a:spcPts val="650"/>
                        </a:spcBef>
                        <a:defRPr sz="2200">
                          <a:solidFill>
                            <a:srgbClr val="000000"/>
                          </a:solidFill>
                          <a:latin typeface="Constantia" pitchFamily="18" charset="0"/>
                          <a:ea typeface="WenQuanYi Zen Hei" charset="0"/>
                          <a:cs typeface="WenQuanYi Zen Hei" charset="0"/>
                        </a:defRPr>
                      </a:lvl1pPr>
                      <a:lvl2pPr eaLnBrk="0" hangingPunct="0">
                        <a:spcBef>
                          <a:spcPts val="600"/>
                        </a:spcBef>
                        <a:defRPr sz="2000">
                          <a:solidFill>
                            <a:srgbClr val="000000"/>
                          </a:solidFill>
                          <a:latin typeface="Constantia" pitchFamily="18" charset="0"/>
                          <a:ea typeface="WenQuanYi Zen Hei" charset="0"/>
                          <a:cs typeface="WenQuanYi Zen Hei" charset="0"/>
                        </a:defRPr>
                      </a:lvl2pPr>
                      <a:lvl3pPr eaLnBrk="0" hangingPunct="0">
                        <a:spcBef>
                          <a:spcPts val="525"/>
                        </a:spcBef>
                        <a:defRPr sz="1900">
                          <a:solidFill>
                            <a:srgbClr val="000000"/>
                          </a:solidFill>
                          <a:latin typeface="Constantia" pitchFamily="18" charset="0"/>
                          <a:ea typeface="WenQuanYi Zen Hei" charset="0"/>
                          <a:cs typeface="WenQuanYi Zen Hei" charset="0"/>
                        </a:defRPr>
                      </a:lvl3pPr>
                      <a:lvl4pPr eaLnBrk="0" hangingPunct="0">
                        <a:spcBef>
                          <a:spcPts val="500"/>
                        </a:spcBef>
                        <a:defRPr>
                          <a:solidFill>
                            <a:srgbClr val="000000"/>
                          </a:solidFill>
                          <a:latin typeface="Constantia" pitchFamily="18" charset="0"/>
                          <a:ea typeface="WenQuanYi Zen Hei" charset="0"/>
                          <a:cs typeface="WenQuanYi Zen Hei" charset="0"/>
                        </a:defRPr>
                      </a:lvl4pPr>
                      <a:lvl5pPr eaLnBrk="0" hangingPunct="0">
                        <a:spcBef>
                          <a:spcPts val="500"/>
                        </a:spcBef>
                        <a:defRPr>
                          <a:solidFill>
                            <a:srgbClr val="000000"/>
                          </a:solidFill>
                          <a:latin typeface="Constantia" pitchFamily="18" charset="0"/>
                          <a:ea typeface="WenQuanYi Zen Hei" charset="0"/>
                          <a:cs typeface="WenQuanYi Zen Hei" charset="0"/>
                        </a:defRPr>
                      </a:lvl5pPr>
                      <a:lvl6pPr marL="25146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6pPr>
                      <a:lvl7pPr marL="29718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7pPr>
                      <a:lvl8pPr marL="34290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8pPr>
                      <a:lvl9pPr marL="38862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9pPr>
                    </a:lstStyle>
                    <a:p>
                      <a:pPr marL="0" marR="0" lvl="0" indent="0" algn="l" defTabSz="914400" rtl="0" eaLnBrk="1" fontAlgn="t" latinLnBrk="0" hangingPunct="1">
                        <a:lnSpc>
                          <a:spcPts val="13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itchFamily="18" charset="0"/>
                          <a:ea typeface="SimSun" pitchFamily="2" charset="-122"/>
                        </a:rPr>
                        <a:t>Montana → Montana</a:t>
                      </a:r>
                    </a:p>
                  </a:txBody>
                  <a:tcPr marL="47625" marR="47625" marT="47625" marB="47625" horzOverflow="overflow">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ts val="650"/>
                        </a:spcBef>
                        <a:defRPr sz="2200">
                          <a:solidFill>
                            <a:srgbClr val="000000"/>
                          </a:solidFill>
                          <a:latin typeface="Constantia" pitchFamily="18" charset="0"/>
                          <a:ea typeface="WenQuanYi Zen Hei" charset="0"/>
                          <a:cs typeface="WenQuanYi Zen Hei" charset="0"/>
                        </a:defRPr>
                      </a:lvl1pPr>
                      <a:lvl2pPr eaLnBrk="0" hangingPunct="0">
                        <a:spcBef>
                          <a:spcPts val="600"/>
                        </a:spcBef>
                        <a:defRPr sz="2000">
                          <a:solidFill>
                            <a:srgbClr val="000000"/>
                          </a:solidFill>
                          <a:latin typeface="Constantia" pitchFamily="18" charset="0"/>
                          <a:ea typeface="WenQuanYi Zen Hei" charset="0"/>
                          <a:cs typeface="WenQuanYi Zen Hei" charset="0"/>
                        </a:defRPr>
                      </a:lvl2pPr>
                      <a:lvl3pPr eaLnBrk="0" hangingPunct="0">
                        <a:spcBef>
                          <a:spcPts val="525"/>
                        </a:spcBef>
                        <a:defRPr sz="1900">
                          <a:solidFill>
                            <a:srgbClr val="000000"/>
                          </a:solidFill>
                          <a:latin typeface="Constantia" pitchFamily="18" charset="0"/>
                          <a:ea typeface="WenQuanYi Zen Hei" charset="0"/>
                          <a:cs typeface="WenQuanYi Zen Hei" charset="0"/>
                        </a:defRPr>
                      </a:lvl3pPr>
                      <a:lvl4pPr eaLnBrk="0" hangingPunct="0">
                        <a:spcBef>
                          <a:spcPts val="500"/>
                        </a:spcBef>
                        <a:defRPr>
                          <a:solidFill>
                            <a:srgbClr val="000000"/>
                          </a:solidFill>
                          <a:latin typeface="Constantia" pitchFamily="18" charset="0"/>
                          <a:ea typeface="WenQuanYi Zen Hei" charset="0"/>
                          <a:cs typeface="WenQuanYi Zen Hei" charset="0"/>
                        </a:defRPr>
                      </a:lvl4pPr>
                      <a:lvl5pPr eaLnBrk="0" hangingPunct="0">
                        <a:spcBef>
                          <a:spcPts val="500"/>
                        </a:spcBef>
                        <a:defRPr>
                          <a:solidFill>
                            <a:srgbClr val="000000"/>
                          </a:solidFill>
                          <a:latin typeface="Constantia" pitchFamily="18" charset="0"/>
                          <a:ea typeface="WenQuanYi Zen Hei" charset="0"/>
                          <a:cs typeface="WenQuanYi Zen Hei" charset="0"/>
                        </a:defRPr>
                      </a:lvl5pPr>
                      <a:lvl6pPr marL="25146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6pPr>
                      <a:lvl7pPr marL="29718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7pPr>
                      <a:lvl8pPr marL="34290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8pPr>
                      <a:lvl9pPr marL="38862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9pPr>
                    </a:lstStyle>
                    <a:p>
                      <a:pPr marL="0" marR="0" lvl="0" indent="0" algn="l" defTabSz="914400" rtl="0" eaLnBrk="1" fontAlgn="t" latinLnBrk="0" hangingPunct="1">
                        <a:lnSpc>
                          <a:spcPts val="13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itchFamily="18" charset="0"/>
                          <a:ea typeface="SimSun" pitchFamily="2" charset="-122"/>
                        </a:rPr>
                        <a:t>Nebraska → New Jersey</a:t>
                      </a:r>
                    </a:p>
                  </a:txBody>
                  <a:tcPr marL="47625" marR="47625" marT="47625" marB="47625" horzOverflow="overflow">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ts val="650"/>
                        </a:spcBef>
                        <a:defRPr sz="2200">
                          <a:solidFill>
                            <a:srgbClr val="000000"/>
                          </a:solidFill>
                          <a:latin typeface="Constantia" pitchFamily="18" charset="0"/>
                          <a:ea typeface="WenQuanYi Zen Hei" charset="0"/>
                          <a:cs typeface="WenQuanYi Zen Hei" charset="0"/>
                        </a:defRPr>
                      </a:lvl1pPr>
                      <a:lvl2pPr eaLnBrk="0" hangingPunct="0">
                        <a:spcBef>
                          <a:spcPts val="600"/>
                        </a:spcBef>
                        <a:defRPr sz="2000">
                          <a:solidFill>
                            <a:srgbClr val="000000"/>
                          </a:solidFill>
                          <a:latin typeface="Constantia" pitchFamily="18" charset="0"/>
                          <a:ea typeface="WenQuanYi Zen Hei" charset="0"/>
                          <a:cs typeface="WenQuanYi Zen Hei" charset="0"/>
                        </a:defRPr>
                      </a:lvl2pPr>
                      <a:lvl3pPr eaLnBrk="0" hangingPunct="0">
                        <a:spcBef>
                          <a:spcPts val="525"/>
                        </a:spcBef>
                        <a:defRPr sz="1900">
                          <a:solidFill>
                            <a:srgbClr val="000000"/>
                          </a:solidFill>
                          <a:latin typeface="Constantia" pitchFamily="18" charset="0"/>
                          <a:ea typeface="WenQuanYi Zen Hei" charset="0"/>
                          <a:cs typeface="WenQuanYi Zen Hei" charset="0"/>
                        </a:defRPr>
                      </a:lvl3pPr>
                      <a:lvl4pPr eaLnBrk="0" hangingPunct="0">
                        <a:spcBef>
                          <a:spcPts val="500"/>
                        </a:spcBef>
                        <a:defRPr>
                          <a:solidFill>
                            <a:srgbClr val="000000"/>
                          </a:solidFill>
                          <a:latin typeface="Constantia" pitchFamily="18" charset="0"/>
                          <a:ea typeface="WenQuanYi Zen Hei" charset="0"/>
                          <a:cs typeface="WenQuanYi Zen Hei" charset="0"/>
                        </a:defRPr>
                      </a:lvl4pPr>
                      <a:lvl5pPr eaLnBrk="0" hangingPunct="0">
                        <a:spcBef>
                          <a:spcPts val="500"/>
                        </a:spcBef>
                        <a:defRPr>
                          <a:solidFill>
                            <a:srgbClr val="000000"/>
                          </a:solidFill>
                          <a:latin typeface="Constantia" pitchFamily="18" charset="0"/>
                          <a:ea typeface="WenQuanYi Zen Hei" charset="0"/>
                          <a:cs typeface="WenQuanYi Zen Hei" charset="0"/>
                        </a:defRPr>
                      </a:lvl5pPr>
                      <a:lvl6pPr marL="25146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6pPr>
                      <a:lvl7pPr marL="29718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7pPr>
                      <a:lvl8pPr marL="34290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8pPr>
                      <a:lvl9pPr marL="38862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9pPr>
                    </a:lstStyle>
                    <a:p>
                      <a:pPr marL="0" marR="0" lvl="0" indent="0" algn="l" defTabSz="914400" rtl="0" eaLnBrk="1" fontAlgn="t" latinLnBrk="0" hangingPunct="1">
                        <a:lnSpc>
                          <a:spcPts val="13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itchFamily="18" charset="0"/>
                          <a:ea typeface="SimSun" pitchFamily="2" charset="-122"/>
                        </a:rPr>
                        <a:t>Ohio → Pennsylvania</a:t>
                      </a:r>
                    </a:p>
                  </a:txBody>
                  <a:tcPr marL="47625" marR="47625" marT="47625" marB="47625" horzOverflow="overflow">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398463">
                <a:tc>
                  <a:txBody>
                    <a:bodyPr/>
                    <a:lstStyle>
                      <a:lvl1pPr eaLnBrk="0" hangingPunct="0">
                        <a:spcBef>
                          <a:spcPts val="650"/>
                        </a:spcBef>
                        <a:defRPr sz="2200">
                          <a:solidFill>
                            <a:srgbClr val="000000"/>
                          </a:solidFill>
                          <a:latin typeface="Constantia" pitchFamily="18" charset="0"/>
                          <a:ea typeface="WenQuanYi Zen Hei" charset="0"/>
                          <a:cs typeface="WenQuanYi Zen Hei" charset="0"/>
                        </a:defRPr>
                      </a:lvl1pPr>
                      <a:lvl2pPr eaLnBrk="0" hangingPunct="0">
                        <a:spcBef>
                          <a:spcPts val="600"/>
                        </a:spcBef>
                        <a:defRPr sz="2000">
                          <a:solidFill>
                            <a:srgbClr val="000000"/>
                          </a:solidFill>
                          <a:latin typeface="Constantia" pitchFamily="18" charset="0"/>
                          <a:ea typeface="WenQuanYi Zen Hei" charset="0"/>
                          <a:cs typeface="WenQuanYi Zen Hei" charset="0"/>
                        </a:defRPr>
                      </a:lvl2pPr>
                      <a:lvl3pPr eaLnBrk="0" hangingPunct="0">
                        <a:spcBef>
                          <a:spcPts val="525"/>
                        </a:spcBef>
                        <a:defRPr sz="1900">
                          <a:solidFill>
                            <a:srgbClr val="000000"/>
                          </a:solidFill>
                          <a:latin typeface="Constantia" pitchFamily="18" charset="0"/>
                          <a:ea typeface="WenQuanYi Zen Hei" charset="0"/>
                          <a:cs typeface="WenQuanYi Zen Hei" charset="0"/>
                        </a:defRPr>
                      </a:lvl3pPr>
                      <a:lvl4pPr eaLnBrk="0" hangingPunct="0">
                        <a:spcBef>
                          <a:spcPts val="500"/>
                        </a:spcBef>
                        <a:defRPr>
                          <a:solidFill>
                            <a:srgbClr val="000000"/>
                          </a:solidFill>
                          <a:latin typeface="Constantia" pitchFamily="18" charset="0"/>
                          <a:ea typeface="WenQuanYi Zen Hei" charset="0"/>
                          <a:cs typeface="WenQuanYi Zen Hei" charset="0"/>
                        </a:defRPr>
                      </a:lvl4pPr>
                      <a:lvl5pPr eaLnBrk="0" hangingPunct="0">
                        <a:spcBef>
                          <a:spcPts val="500"/>
                        </a:spcBef>
                        <a:defRPr>
                          <a:solidFill>
                            <a:srgbClr val="000000"/>
                          </a:solidFill>
                          <a:latin typeface="Constantia" pitchFamily="18" charset="0"/>
                          <a:ea typeface="WenQuanYi Zen Hei" charset="0"/>
                          <a:cs typeface="WenQuanYi Zen Hei" charset="0"/>
                        </a:defRPr>
                      </a:lvl5pPr>
                      <a:lvl6pPr marL="25146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6pPr>
                      <a:lvl7pPr marL="29718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7pPr>
                      <a:lvl8pPr marL="34290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8pPr>
                      <a:lvl9pPr marL="38862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9pPr>
                    </a:lstStyle>
                    <a:p>
                      <a:pPr marL="0" marR="0" lvl="0" indent="0" algn="l" defTabSz="914400" rtl="0" eaLnBrk="1" fontAlgn="t" latinLnBrk="0" hangingPunct="1">
                        <a:lnSpc>
                          <a:spcPts val="13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itchFamily="18" charset="0"/>
                          <a:ea typeface="SimSun" pitchFamily="2" charset="-122"/>
                        </a:rPr>
                        <a:t>New Mexico → North Dakota</a:t>
                      </a:r>
                    </a:p>
                  </a:txBody>
                  <a:tcPr marL="47625" marR="47625" marT="47625" marB="47625" horzOverflow="overflow">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ts val="650"/>
                        </a:spcBef>
                        <a:defRPr sz="2200">
                          <a:solidFill>
                            <a:srgbClr val="000000"/>
                          </a:solidFill>
                          <a:latin typeface="Constantia" pitchFamily="18" charset="0"/>
                          <a:ea typeface="WenQuanYi Zen Hei" charset="0"/>
                          <a:cs typeface="WenQuanYi Zen Hei" charset="0"/>
                        </a:defRPr>
                      </a:lvl1pPr>
                      <a:lvl2pPr eaLnBrk="0" hangingPunct="0">
                        <a:spcBef>
                          <a:spcPts val="600"/>
                        </a:spcBef>
                        <a:defRPr sz="2000">
                          <a:solidFill>
                            <a:srgbClr val="000000"/>
                          </a:solidFill>
                          <a:latin typeface="Constantia" pitchFamily="18" charset="0"/>
                          <a:ea typeface="WenQuanYi Zen Hei" charset="0"/>
                          <a:cs typeface="WenQuanYi Zen Hei" charset="0"/>
                        </a:defRPr>
                      </a:lvl2pPr>
                      <a:lvl3pPr eaLnBrk="0" hangingPunct="0">
                        <a:spcBef>
                          <a:spcPts val="525"/>
                        </a:spcBef>
                        <a:defRPr sz="1900">
                          <a:solidFill>
                            <a:srgbClr val="000000"/>
                          </a:solidFill>
                          <a:latin typeface="Constantia" pitchFamily="18" charset="0"/>
                          <a:ea typeface="WenQuanYi Zen Hei" charset="0"/>
                          <a:cs typeface="WenQuanYi Zen Hei" charset="0"/>
                        </a:defRPr>
                      </a:lvl3pPr>
                      <a:lvl4pPr eaLnBrk="0" hangingPunct="0">
                        <a:spcBef>
                          <a:spcPts val="500"/>
                        </a:spcBef>
                        <a:defRPr>
                          <a:solidFill>
                            <a:srgbClr val="000000"/>
                          </a:solidFill>
                          <a:latin typeface="Constantia" pitchFamily="18" charset="0"/>
                          <a:ea typeface="WenQuanYi Zen Hei" charset="0"/>
                          <a:cs typeface="WenQuanYi Zen Hei" charset="0"/>
                        </a:defRPr>
                      </a:lvl4pPr>
                      <a:lvl5pPr eaLnBrk="0" hangingPunct="0">
                        <a:spcBef>
                          <a:spcPts val="500"/>
                        </a:spcBef>
                        <a:defRPr>
                          <a:solidFill>
                            <a:srgbClr val="000000"/>
                          </a:solidFill>
                          <a:latin typeface="Constantia" pitchFamily="18" charset="0"/>
                          <a:ea typeface="WenQuanYi Zen Hei" charset="0"/>
                          <a:cs typeface="WenQuanYi Zen Hei" charset="0"/>
                        </a:defRPr>
                      </a:lvl5pPr>
                      <a:lvl6pPr marL="25146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6pPr>
                      <a:lvl7pPr marL="29718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7pPr>
                      <a:lvl8pPr marL="34290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8pPr>
                      <a:lvl9pPr marL="38862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9pPr>
                    </a:lstStyle>
                    <a:p>
                      <a:pPr marL="0" marR="0" lvl="0" indent="0" algn="l" defTabSz="914400" rtl="0" eaLnBrk="1" fontAlgn="t" latinLnBrk="0" hangingPunct="1">
                        <a:lnSpc>
                          <a:spcPts val="13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itchFamily="18" charset="0"/>
                          <a:ea typeface="SimSun" pitchFamily="2" charset="-122"/>
                        </a:rPr>
                        <a:t>Rhode Island → South Dakota</a:t>
                      </a:r>
                    </a:p>
                  </a:txBody>
                  <a:tcPr marL="47625" marR="47625" marT="47625" marB="47625" horzOverflow="overflow">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ts val="650"/>
                        </a:spcBef>
                        <a:defRPr sz="2200">
                          <a:solidFill>
                            <a:srgbClr val="000000"/>
                          </a:solidFill>
                          <a:latin typeface="Constantia" pitchFamily="18" charset="0"/>
                          <a:ea typeface="WenQuanYi Zen Hei" charset="0"/>
                          <a:cs typeface="WenQuanYi Zen Hei" charset="0"/>
                        </a:defRPr>
                      </a:lvl1pPr>
                      <a:lvl2pPr eaLnBrk="0" hangingPunct="0">
                        <a:spcBef>
                          <a:spcPts val="600"/>
                        </a:spcBef>
                        <a:defRPr sz="2000">
                          <a:solidFill>
                            <a:srgbClr val="000000"/>
                          </a:solidFill>
                          <a:latin typeface="Constantia" pitchFamily="18" charset="0"/>
                          <a:ea typeface="WenQuanYi Zen Hei" charset="0"/>
                          <a:cs typeface="WenQuanYi Zen Hei" charset="0"/>
                        </a:defRPr>
                      </a:lvl2pPr>
                      <a:lvl3pPr eaLnBrk="0" hangingPunct="0">
                        <a:spcBef>
                          <a:spcPts val="525"/>
                        </a:spcBef>
                        <a:defRPr sz="1900">
                          <a:solidFill>
                            <a:srgbClr val="000000"/>
                          </a:solidFill>
                          <a:latin typeface="Constantia" pitchFamily="18" charset="0"/>
                          <a:ea typeface="WenQuanYi Zen Hei" charset="0"/>
                          <a:cs typeface="WenQuanYi Zen Hei" charset="0"/>
                        </a:defRPr>
                      </a:lvl3pPr>
                      <a:lvl4pPr eaLnBrk="0" hangingPunct="0">
                        <a:spcBef>
                          <a:spcPts val="500"/>
                        </a:spcBef>
                        <a:defRPr>
                          <a:solidFill>
                            <a:srgbClr val="000000"/>
                          </a:solidFill>
                          <a:latin typeface="Constantia" pitchFamily="18" charset="0"/>
                          <a:ea typeface="WenQuanYi Zen Hei" charset="0"/>
                          <a:cs typeface="WenQuanYi Zen Hei" charset="0"/>
                        </a:defRPr>
                      </a:lvl4pPr>
                      <a:lvl5pPr eaLnBrk="0" hangingPunct="0">
                        <a:spcBef>
                          <a:spcPts val="500"/>
                        </a:spcBef>
                        <a:defRPr>
                          <a:solidFill>
                            <a:srgbClr val="000000"/>
                          </a:solidFill>
                          <a:latin typeface="Constantia" pitchFamily="18" charset="0"/>
                          <a:ea typeface="WenQuanYi Zen Hei" charset="0"/>
                          <a:cs typeface="WenQuanYi Zen Hei" charset="0"/>
                        </a:defRPr>
                      </a:lvl5pPr>
                      <a:lvl6pPr marL="25146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6pPr>
                      <a:lvl7pPr marL="29718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7pPr>
                      <a:lvl8pPr marL="34290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8pPr>
                      <a:lvl9pPr marL="38862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9pPr>
                    </a:lstStyle>
                    <a:p>
                      <a:pPr marL="0" marR="0" lvl="0" indent="0" algn="l" defTabSz="914400" rtl="0" eaLnBrk="1" fontAlgn="t" latinLnBrk="0" hangingPunct="1">
                        <a:lnSpc>
                          <a:spcPts val="13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itchFamily="18" charset="0"/>
                          <a:ea typeface="SimSun" pitchFamily="2" charset="-122"/>
                        </a:rPr>
                        <a:t>Tennessee → Utah</a:t>
                      </a:r>
                    </a:p>
                  </a:txBody>
                  <a:tcPr marL="47625" marR="47625" marT="47625" marB="47625" horzOverflow="overflow">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398463">
                <a:tc>
                  <a:txBody>
                    <a:bodyPr/>
                    <a:lstStyle>
                      <a:lvl1pPr eaLnBrk="0" hangingPunct="0">
                        <a:spcBef>
                          <a:spcPts val="650"/>
                        </a:spcBef>
                        <a:defRPr sz="2200">
                          <a:solidFill>
                            <a:srgbClr val="000000"/>
                          </a:solidFill>
                          <a:latin typeface="Constantia" pitchFamily="18" charset="0"/>
                          <a:ea typeface="WenQuanYi Zen Hei" charset="0"/>
                          <a:cs typeface="WenQuanYi Zen Hei" charset="0"/>
                        </a:defRPr>
                      </a:lvl1pPr>
                      <a:lvl2pPr eaLnBrk="0" hangingPunct="0">
                        <a:spcBef>
                          <a:spcPts val="600"/>
                        </a:spcBef>
                        <a:defRPr sz="2000">
                          <a:solidFill>
                            <a:srgbClr val="000000"/>
                          </a:solidFill>
                          <a:latin typeface="Constantia" pitchFamily="18" charset="0"/>
                          <a:ea typeface="WenQuanYi Zen Hei" charset="0"/>
                          <a:cs typeface="WenQuanYi Zen Hei" charset="0"/>
                        </a:defRPr>
                      </a:lvl2pPr>
                      <a:lvl3pPr eaLnBrk="0" hangingPunct="0">
                        <a:spcBef>
                          <a:spcPts val="525"/>
                        </a:spcBef>
                        <a:defRPr sz="1900">
                          <a:solidFill>
                            <a:srgbClr val="000000"/>
                          </a:solidFill>
                          <a:latin typeface="Constantia" pitchFamily="18" charset="0"/>
                          <a:ea typeface="WenQuanYi Zen Hei" charset="0"/>
                          <a:cs typeface="WenQuanYi Zen Hei" charset="0"/>
                        </a:defRPr>
                      </a:lvl3pPr>
                      <a:lvl4pPr eaLnBrk="0" hangingPunct="0">
                        <a:spcBef>
                          <a:spcPts val="500"/>
                        </a:spcBef>
                        <a:defRPr>
                          <a:solidFill>
                            <a:srgbClr val="000000"/>
                          </a:solidFill>
                          <a:latin typeface="Constantia" pitchFamily="18" charset="0"/>
                          <a:ea typeface="WenQuanYi Zen Hei" charset="0"/>
                          <a:cs typeface="WenQuanYi Zen Hei" charset="0"/>
                        </a:defRPr>
                      </a:lvl4pPr>
                      <a:lvl5pPr eaLnBrk="0" hangingPunct="0">
                        <a:spcBef>
                          <a:spcPts val="500"/>
                        </a:spcBef>
                        <a:defRPr>
                          <a:solidFill>
                            <a:srgbClr val="000000"/>
                          </a:solidFill>
                          <a:latin typeface="Constantia" pitchFamily="18" charset="0"/>
                          <a:ea typeface="WenQuanYi Zen Hei" charset="0"/>
                          <a:cs typeface="WenQuanYi Zen Hei" charset="0"/>
                        </a:defRPr>
                      </a:lvl5pPr>
                      <a:lvl6pPr marL="25146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6pPr>
                      <a:lvl7pPr marL="29718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7pPr>
                      <a:lvl8pPr marL="34290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8pPr>
                      <a:lvl9pPr marL="38862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9pPr>
                    </a:lstStyle>
                    <a:p>
                      <a:pPr marL="0" marR="0" lvl="0" indent="0" algn="l" defTabSz="914400" rtl="0" eaLnBrk="1" fontAlgn="t" latinLnBrk="0" hangingPunct="1">
                        <a:lnSpc>
                          <a:spcPts val="1300"/>
                        </a:lnSpc>
                        <a:spcBef>
                          <a:spcPct val="0"/>
                        </a:spcBef>
                        <a:spcAft>
                          <a:spcPct val="0"/>
                        </a:spcAft>
                        <a:buClrTx/>
                        <a:buSzTx/>
                        <a:buFontTx/>
                        <a:buNone/>
                        <a:tabLst/>
                      </a:pPr>
                      <a:r>
                        <a:rPr kumimoji="0" lang="zh-CN" altLang="en-US" sz="1000" b="0" i="0" u="none" strike="noStrike" cap="none" normalizeH="0" baseline="0" dirty="0">
                          <a:ln>
                            <a:noFill/>
                          </a:ln>
                          <a:solidFill>
                            <a:srgbClr val="000000"/>
                          </a:solidFill>
                          <a:effectLst/>
                          <a:latin typeface="Constantia" pitchFamily="18" charset="0"/>
                          <a:ea typeface="SimSun" pitchFamily="2" charset="-122"/>
                        </a:rPr>
                        <a:t> </a:t>
                      </a:r>
                    </a:p>
                  </a:txBody>
                  <a:tcPr marL="47625" marR="47625" marT="47625" marB="47625" horzOverflow="overflow">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ts val="650"/>
                        </a:spcBef>
                        <a:defRPr sz="2200">
                          <a:solidFill>
                            <a:srgbClr val="000000"/>
                          </a:solidFill>
                          <a:latin typeface="Constantia" pitchFamily="18" charset="0"/>
                          <a:ea typeface="WenQuanYi Zen Hei" charset="0"/>
                          <a:cs typeface="WenQuanYi Zen Hei" charset="0"/>
                        </a:defRPr>
                      </a:lvl1pPr>
                      <a:lvl2pPr eaLnBrk="0" hangingPunct="0">
                        <a:spcBef>
                          <a:spcPts val="600"/>
                        </a:spcBef>
                        <a:defRPr sz="2000">
                          <a:solidFill>
                            <a:srgbClr val="000000"/>
                          </a:solidFill>
                          <a:latin typeface="Constantia" pitchFamily="18" charset="0"/>
                          <a:ea typeface="WenQuanYi Zen Hei" charset="0"/>
                          <a:cs typeface="WenQuanYi Zen Hei" charset="0"/>
                        </a:defRPr>
                      </a:lvl2pPr>
                      <a:lvl3pPr eaLnBrk="0" hangingPunct="0">
                        <a:spcBef>
                          <a:spcPts val="525"/>
                        </a:spcBef>
                        <a:defRPr sz="1900">
                          <a:solidFill>
                            <a:srgbClr val="000000"/>
                          </a:solidFill>
                          <a:latin typeface="Constantia" pitchFamily="18" charset="0"/>
                          <a:ea typeface="WenQuanYi Zen Hei" charset="0"/>
                          <a:cs typeface="WenQuanYi Zen Hei" charset="0"/>
                        </a:defRPr>
                      </a:lvl3pPr>
                      <a:lvl4pPr eaLnBrk="0" hangingPunct="0">
                        <a:spcBef>
                          <a:spcPts val="500"/>
                        </a:spcBef>
                        <a:defRPr>
                          <a:solidFill>
                            <a:srgbClr val="000000"/>
                          </a:solidFill>
                          <a:latin typeface="Constantia" pitchFamily="18" charset="0"/>
                          <a:ea typeface="WenQuanYi Zen Hei" charset="0"/>
                          <a:cs typeface="WenQuanYi Zen Hei" charset="0"/>
                        </a:defRPr>
                      </a:lvl4pPr>
                      <a:lvl5pPr eaLnBrk="0" hangingPunct="0">
                        <a:spcBef>
                          <a:spcPts val="500"/>
                        </a:spcBef>
                        <a:defRPr>
                          <a:solidFill>
                            <a:srgbClr val="000000"/>
                          </a:solidFill>
                          <a:latin typeface="Constantia" pitchFamily="18" charset="0"/>
                          <a:ea typeface="WenQuanYi Zen Hei" charset="0"/>
                          <a:cs typeface="WenQuanYi Zen Hei" charset="0"/>
                        </a:defRPr>
                      </a:lvl5pPr>
                      <a:lvl6pPr marL="25146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6pPr>
                      <a:lvl7pPr marL="29718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7pPr>
                      <a:lvl8pPr marL="34290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8pPr>
                      <a:lvl9pPr marL="38862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9pPr>
                    </a:lstStyle>
                    <a:p>
                      <a:pPr marL="0" marR="0" lvl="0" indent="0" algn="l" defTabSz="914400" rtl="0" eaLnBrk="1" fontAlgn="t" latinLnBrk="0" hangingPunct="1">
                        <a:lnSpc>
                          <a:spcPts val="13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itchFamily="18" charset="0"/>
                          <a:ea typeface="SimSun" pitchFamily="2" charset="-122"/>
                        </a:rPr>
                        <a:t>Vermont → West Virgina</a:t>
                      </a:r>
                    </a:p>
                  </a:txBody>
                  <a:tcPr marL="47625" marR="47625" marT="47625" marB="47625" horzOverflow="overflow">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ts val="650"/>
                        </a:spcBef>
                        <a:defRPr sz="2200">
                          <a:solidFill>
                            <a:srgbClr val="000000"/>
                          </a:solidFill>
                          <a:latin typeface="Constantia" pitchFamily="18" charset="0"/>
                          <a:ea typeface="WenQuanYi Zen Hei" charset="0"/>
                          <a:cs typeface="WenQuanYi Zen Hei" charset="0"/>
                        </a:defRPr>
                      </a:lvl1pPr>
                      <a:lvl2pPr eaLnBrk="0" hangingPunct="0">
                        <a:spcBef>
                          <a:spcPts val="600"/>
                        </a:spcBef>
                        <a:defRPr sz="2000">
                          <a:solidFill>
                            <a:srgbClr val="000000"/>
                          </a:solidFill>
                          <a:latin typeface="Constantia" pitchFamily="18" charset="0"/>
                          <a:ea typeface="WenQuanYi Zen Hei" charset="0"/>
                          <a:cs typeface="WenQuanYi Zen Hei" charset="0"/>
                        </a:defRPr>
                      </a:lvl2pPr>
                      <a:lvl3pPr eaLnBrk="0" hangingPunct="0">
                        <a:spcBef>
                          <a:spcPts val="525"/>
                        </a:spcBef>
                        <a:defRPr sz="1900">
                          <a:solidFill>
                            <a:srgbClr val="000000"/>
                          </a:solidFill>
                          <a:latin typeface="Constantia" pitchFamily="18" charset="0"/>
                          <a:ea typeface="WenQuanYi Zen Hei" charset="0"/>
                          <a:cs typeface="WenQuanYi Zen Hei" charset="0"/>
                        </a:defRPr>
                      </a:lvl3pPr>
                      <a:lvl4pPr eaLnBrk="0" hangingPunct="0">
                        <a:spcBef>
                          <a:spcPts val="500"/>
                        </a:spcBef>
                        <a:defRPr>
                          <a:solidFill>
                            <a:srgbClr val="000000"/>
                          </a:solidFill>
                          <a:latin typeface="Constantia" pitchFamily="18" charset="0"/>
                          <a:ea typeface="WenQuanYi Zen Hei" charset="0"/>
                          <a:cs typeface="WenQuanYi Zen Hei" charset="0"/>
                        </a:defRPr>
                      </a:lvl4pPr>
                      <a:lvl5pPr eaLnBrk="0" hangingPunct="0">
                        <a:spcBef>
                          <a:spcPts val="500"/>
                        </a:spcBef>
                        <a:defRPr>
                          <a:solidFill>
                            <a:srgbClr val="000000"/>
                          </a:solidFill>
                          <a:latin typeface="Constantia" pitchFamily="18" charset="0"/>
                          <a:ea typeface="WenQuanYi Zen Hei" charset="0"/>
                          <a:cs typeface="WenQuanYi Zen Hei" charset="0"/>
                        </a:defRPr>
                      </a:lvl5pPr>
                      <a:lvl6pPr marL="25146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6pPr>
                      <a:lvl7pPr marL="29718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7pPr>
                      <a:lvl8pPr marL="34290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8pPr>
                      <a:lvl9pPr marL="3886200" indent="-228600" eaLnBrk="0" fontAlgn="base" hangingPunct="0">
                        <a:spcBef>
                          <a:spcPts val="500"/>
                        </a:spcBef>
                        <a:spcAft>
                          <a:spcPct val="0"/>
                        </a:spcAft>
                        <a:buClr>
                          <a:srgbClr val="000000"/>
                        </a:buClr>
                        <a:buSzPct val="100000"/>
                        <a:buFont typeface="Times New Roman" pitchFamily="18" charset="0"/>
                        <a:defRPr>
                          <a:solidFill>
                            <a:srgbClr val="000000"/>
                          </a:solidFill>
                          <a:latin typeface="Constantia" pitchFamily="18" charset="0"/>
                          <a:ea typeface="WenQuanYi Zen Hei" charset="0"/>
                          <a:cs typeface="WenQuanYi Zen Hei" charset="0"/>
                        </a:defRPr>
                      </a:lvl9pPr>
                    </a:lstStyle>
                    <a:p>
                      <a:pPr marL="0" marR="0" lvl="0" indent="0" algn="l" defTabSz="914400" rtl="0" eaLnBrk="1" fontAlgn="t" latinLnBrk="0" hangingPunct="1">
                        <a:lnSpc>
                          <a:spcPts val="1300"/>
                        </a:lnSpc>
                        <a:spcBef>
                          <a:spcPct val="0"/>
                        </a:spcBef>
                        <a:spcAft>
                          <a:spcPct val="0"/>
                        </a:spcAft>
                        <a:buClrTx/>
                        <a:buSzTx/>
                        <a:buFontTx/>
                        <a:buNone/>
                        <a:tabLst/>
                      </a:pPr>
                      <a:r>
                        <a:rPr kumimoji="0" lang="en-US" altLang="zh-CN" sz="1000" b="0" i="0" u="none" strike="noStrike" cap="none" normalizeH="0" baseline="0" dirty="0">
                          <a:ln>
                            <a:noFill/>
                          </a:ln>
                          <a:solidFill>
                            <a:srgbClr val="000000"/>
                          </a:solidFill>
                          <a:effectLst/>
                          <a:latin typeface="Constantia" pitchFamily="18" charset="0"/>
                          <a:ea typeface="SimSun" pitchFamily="2" charset="-122"/>
                        </a:rPr>
                        <a:t>Wisconsin → Wyoming</a:t>
                      </a:r>
                    </a:p>
                  </a:txBody>
                  <a:tcPr marL="47625" marR="47625" marT="47625" marB="47625" horzOverflow="overflow">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02742537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r>
              <a:rPr lang="en-US" dirty="0">
                <a:latin typeface="Garamond" panose="02020404030301010803" pitchFamily="18" charset="0"/>
              </a:rPr>
              <a:t>Data is distributed at the collection level using a </a:t>
            </a:r>
            <a:r>
              <a:rPr lang="en-US" dirty="0">
                <a:solidFill>
                  <a:srgbClr val="3366FF"/>
                </a:solidFill>
                <a:latin typeface="Garamond" panose="02020404030301010803" pitchFamily="18" charset="0"/>
              </a:rPr>
              <a:t>shard key</a:t>
            </a:r>
            <a:r>
              <a:rPr lang="en-US" dirty="0">
                <a:latin typeface="Garamond" panose="02020404030301010803" pitchFamily="18" charset="0"/>
              </a:rPr>
              <a:t>.</a:t>
            </a:r>
          </a:p>
          <a:p>
            <a:r>
              <a:rPr lang="en-US" altLang="zh-CN" dirty="0">
                <a:latin typeface="Garamond" panose="02020404030301010803" pitchFamily="18" charset="0"/>
              </a:rPr>
              <a:t>Can be an indexed field or an indexed compound field that exists in every document in the collection.</a:t>
            </a:r>
          </a:p>
          <a:p>
            <a:r>
              <a:rPr lang="en-US" dirty="0">
                <a:latin typeface="Garamond" panose="02020404030301010803" pitchFamily="18" charset="0"/>
              </a:rPr>
              <a:t>Uses </a:t>
            </a:r>
            <a:r>
              <a:rPr lang="en-US" dirty="0">
                <a:solidFill>
                  <a:srgbClr val="3366FF"/>
                </a:solidFill>
                <a:latin typeface="Garamond" panose="02020404030301010803" pitchFamily="18" charset="0"/>
              </a:rPr>
              <a:t>hash-based</a:t>
            </a:r>
            <a:r>
              <a:rPr lang="en-US" dirty="0">
                <a:latin typeface="Garamond" panose="02020404030301010803" pitchFamily="18" charset="0"/>
              </a:rPr>
              <a:t> or </a:t>
            </a:r>
            <a:r>
              <a:rPr lang="en-US" dirty="0">
                <a:solidFill>
                  <a:srgbClr val="3366FF"/>
                </a:solidFill>
                <a:latin typeface="Garamond" panose="02020404030301010803" pitchFamily="18" charset="0"/>
              </a:rPr>
              <a:t>range-based</a:t>
            </a:r>
            <a:r>
              <a:rPr lang="en-US" dirty="0">
                <a:latin typeface="Garamond" panose="02020404030301010803" pitchFamily="18" charset="0"/>
              </a:rPr>
              <a:t> sharding.</a:t>
            </a:r>
            <a:br>
              <a:rPr lang="en-US" dirty="0">
                <a:latin typeface="Garamond" panose="02020404030301010803" pitchFamily="18" charset="0"/>
              </a:rPr>
            </a:br>
            <a:endParaRPr lang="en-US" altLang="zh-CN" dirty="0">
              <a:solidFill>
                <a:srgbClr val="000000"/>
              </a:solidFill>
              <a:latin typeface="Garamond" panose="02020404030301010803" pitchFamily="18" charset="0"/>
            </a:endParaRPr>
          </a:p>
        </p:txBody>
      </p:sp>
      <p:sp>
        <p:nvSpPr>
          <p:cNvPr id="22530" name="Text Box 1"/>
          <p:cNvSpPr txBox="1">
            <a:spLocks noChangeArrowheads="1"/>
          </p:cNvSpPr>
          <p:nvPr/>
        </p:nvSpPr>
        <p:spPr bwMode="auto">
          <a:xfrm>
            <a:off x="1881188" y="42862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rIns="0" bIns="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SimSun" pitchFamily="2" charset="-122"/>
              </a:defRPr>
            </a:lvl9pPr>
          </a:lstStyle>
          <a:p>
            <a:pPr eaLnBrk="1" hangingPunct="1">
              <a:buClrTx/>
              <a:buFontTx/>
              <a:buNone/>
            </a:pPr>
            <a:endParaRPr lang="zh-CN" altLang="zh-CN" sz="5000" dirty="0">
              <a:solidFill>
                <a:srgbClr val="04617B"/>
              </a:solidFill>
              <a:latin typeface="Calibri" pitchFamily="34" charset="0"/>
            </a:endParaRPr>
          </a:p>
        </p:txBody>
      </p:sp>
      <p:sp>
        <p:nvSpPr>
          <p:cNvPr id="4" name="Title 3"/>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Shard Keys</a:t>
            </a:r>
            <a:endParaRPr lang="en-US" dirty="0">
              <a:latin typeface="Futura Medium" panose="020B0602020204020303" pitchFamily="34" charset="-79"/>
              <a:cs typeface="Futura Medium" panose="020B0602020204020303" pitchFamily="34" charset="-79"/>
            </a:endParaRPr>
          </a:p>
        </p:txBody>
      </p:sp>
      <p:sp>
        <p:nvSpPr>
          <p:cNvPr id="2" name="Slide Number Placeholder 1"/>
          <p:cNvSpPr>
            <a:spLocks noGrp="1"/>
          </p:cNvSpPr>
          <p:nvPr>
            <p:ph type="sldNum" sz="quarter" idx="12"/>
          </p:nvPr>
        </p:nvSpPr>
        <p:spPr/>
        <p:txBody>
          <a:bodyPr/>
          <a:lstStyle/>
          <a:p>
            <a:fld id="{C271A82E-237F-1E45-B398-2DBC92170FFC}" type="slidenum">
              <a:rPr lang="en-US" smtClean="0"/>
              <a:pPr/>
              <a:t>53</a:t>
            </a:fld>
            <a:endParaRPr lang="en-US"/>
          </a:p>
        </p:txBody>
      </p:sp>
      <p:pic>
        <p:nvPicPr>
          <p:cNvPr id="13" name="图片 5" descr="configdb (1).PNG"/>
          <p:cNvPicPr>
            <a:picLocks noChangeAspect="1"/>
          </p:cNvPicPr>
          <p:nvPr/>
        </p:nvPicPr>
        <p:blipFill rotWithShape="1">
          <a:blip r:embed="rId3">
            <a:extLst>
              <a:ext uri="{28A0092B-C50C-407E-A947-70E740481C1C}">
                <a14:useLocalDpi xmlns:a14="http://schemas.microsoft.com/office/drawing/2010/main" val="0"/>
              </a:ext>
            </a:extLst>
          </a:blip>
          <a:srcRect t="17678" b="15656"/>
          <a:stretch/>
        </p:blipFill>
        <p:spPr bwMode="auto">
          <a:xfrm>
            <a:off x="1778794" y="4429328"/>
            <a:ext cx="843438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00398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271A82E-237F-1E45-B398-2DBC92170FFC}" type="slidenum">
              <a:rPr lang="en-US" smtClean="0"/>
              <a:pPr/>
              <a:t>54</a:t>
            </a:fld>
            <a:endParaRPr lang="en-US"/>
          </a:p>
        </p:txBody>
      </p:sp>
      <p:pic>
        <p:nvPicPr>
          <p:cNvPr id="3" name="Picture 2"/>
          <p:cNvPicPr>
            <a:picLocks noChangeAspect="1"/>
          </p:cNvPicPr>
          <p:nvPr/>
        </p:nvPicPr>
        <p:blipFill>
          <a:blip r:embed="rId3"/>
          <a:stretch>
            <a:fillRect/>
          </a:stretch>
        </p:blipFill>
        <p:spPr>
          <a:xfrm>
            <a:off x="2138792" y="1593255"/>
            <a:ext cx="7914416" cy="3671489"/>
          </a:xfrm>
          <a:prstGeom prst="rect">
            <a:avLst/>
          </a:prstGeom>
        </p:spPr>
      </p:pic>
      <p:sp>
        <p:nvSpPr>
          <p:cNvPr id="6" name="Title 3">
            <a:extLst>
              <a:ext uri="{FF2B5EF4-FFF2-40B4-BE49-F238E27FC236}">
                <a16:creationId xmlns:a16="http://schemas.microsoft.com/office/drawing/2014/main" id="{04F843C0-8E0D-CB4B-B918-5C1DEED1CEE8}"/>
              </a:ext>
            </a:extLst>
          </p:cNvPr>
          <p:cNvSpPr txBox="1">
            <a:spLocks/>
          </p:cNvSpPr>
          <p:nvPr/>
        </p:nvSpPr>
        <p:spPr>
          <a:xfrm>
            <a:off x="838200" y="365125"/>
            <a:ext cx="7262446"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Futura Medium" panose="020B0602020204020303" pitchFamily="34" charset="-79"/>
                <a:ea typeface="+mj-ea"/>
                <a:cs typeface="Futura Medium" panose="020B0602020204020303" pitchFamily="34" charset="-79"/>
              </a:defRPr>
            </a:lvl1pPr>
          </a:lstStyle>
          <a:p>
            <a:r>
              <a:rPr lang="en-US" altLang="zh-CN" dirty="0"/>
              <a:t>RDBMS Schema Design</a:t>
            </a:r>
            <a:endParaRPr lang="en-US" dirty="0"/>
          </a:p>
        </p:txBody>
      </p:sp>
    </p:spTree>
    <p:extLst>
      <p:ext uri="{BB962C8B-B14F-4D97-AF65-F5344CB8AC3E}">
        <p14:creationId xmlns:p14="http://schemas.microsoft.com/office/powerpoint/2010/main" val="314459129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 Box 2"/>
          <p:cNvSpPr txBox="1">
            <a:spLocks noChangeArrowheads="1"/>
          </p:cNvSpPr>
          <p:nvPr/>
        </p:nvSpPr>
        <p:spPr bwMode="auto">
          <a:xfrm>
            <a:off x="838201" y="1643064"/>
            <a:ext cx="9258300"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271463" indent="-27146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1pPr>
            <a:lvl2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2pPr>
            <a:lvl3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3pPr>
            <a:lvl4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4pPr>
            <a:lvl5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9pPr>
          </a:lstStyle>
          <a:p>
            <a:pPr marL="0" indent="0" eaLnBrk="1" hangingPunct="1">
              <a:spcBef>
                <a:spcPts val="650"/>
              </a:spcBef>
              <a:buClr>
                <a:srgbClr val="0BD0D9"/>
              </a:buClr>
              <a:buSzPct val="95000"/>
            </a:pPr>
            <a:r>
              <a:rPr lang="en-US" altLang="zh-CN" sz="2600" dirty="0">
                <a:solidFill>
                  <a:srgbClr val="000000"/>
                </a:solidFill>
                <a:latin typeface="Garamond" panose="02020404030301010803" pitchFamily="18" charset="0"/>
              </a:rPr>
              <a:t>No predefined data schema.</a:t>
            </a:r>
          </a:p>
          <a:p>
            <a:pPr marL="0" indent="0" eaLnBrk="1" hangingPunct="1">
              <a:spcBef>
                <a:spcPts val="650"/>
              </a:spcBef>
              <a:buClr>
                <a:srgbClr val="0BD0D9"/>
              </a:buClr>
              <a:buSzPct val="95000"/>
            </a:pPr>
            <a:endParaRPr lang="en-US" altLang="zh-CN" sz="2600" dirty="0">
              <a:solidFill>
                <a:srgbClr val="000000"/>
              </a:solidFill>
              <a:latin typeface="Garamond" panose="02020404030301010803" pitchFamily="18" charset="0"/>
            </a:endParaRPr>
          </a:p>
          <a:p>
            <a:pPr marL="0" indent="0" eaLnBrk="1" hangingPunct="1">
              <a:spcBef>
                <a:spcPts val="650"/>
              </a:spcBef>
              <a:buClr>
                <a:srgbClr val="0BD0D9"/>
              </a:buClr>
              <a:buSzPct val="95000"/>
            </a:pPr>
            <a:r>
              <a:rPr lang="en-US" altLang="zh-CN" sz="2600" dirty="0">
                <a:solidFill>
                  <a:srgbClr val="000000"/>
                </a:solidFill>
                <a:latin typeface="Garamond" panose="02020404030301010803" pitchFamily="18" charset="0"/>
              </a:rPr>
              <a:t>Each document may have different data and different formats for data.</a:t>
            </a:r>
          </a:p>
          <a:p>
            <a:pPr marL="0" indent="0" eaLnBrk="1" hangingPunct="1">
              <a:spcBef>
                <a:spcPts val="650"/>
              </a:spcBef>
              <a:buClr>
                <a:srgbClr val="0BD0D9"/>
              </a:buClr>
              <a:buSzPct val="95000"/>
            </a:pPr>
            <a:endParaRPr lang="en-US" altLang="zh-CN" sz="2600" dirty="0">
              <a:solidFill>
                <a:srgbClr val="000000"/>
              </a:solidFill>
              <a:latin typeface="Garamond" panose="02020404030301010803" pitchFamily="18" charset="0"/>
            </a:endParaRPr>
          </a:p>
          <a:p>
            <a:pPr marL="0" indent="0" eaLnBrk="1" hangingPunct="1">
              <a:spcBef>
                <a:spcPts val="650"/>
              </a:spcBef>
              <a:buClr>
                <a:srgbClr val="0BD0D9"/>
              </a:buClr>
              <a:buSzPct val="95000"/>
            </a:pPr>
            <a:r>
              <a:rPr lang="en-US" altLang="zh-CN" sz="2600" dirty="0">
                <a:solidFill>
                  <a:srgbClr val="000000"/>
                </a:solidFill>
                <a:latin typeface="Garamond" panose="02020404030301010803" pitchFamily="18" charset="0"/>
              </a:rPr>
              <a:t>Relationships exist through embedding or linking.</a:t>
            </a:r>
          </a:p>
          <a:p>
            <a:pPr marL="0" indent="0" eaLnBrk="1" hangingPunct="1">
              <a:spcBef>
                <a:spcPts val="650"/>
              </a:spcBef>
              <a:buClr>
                <a:srgbClr val="0BD0D9"/>
              </a:buClr>
              <a:buSzPct val="95000"/>
            </a:pPr>
            <a:endParaRPr lang="en-US" altLang="zh-CN" sz="2600" dirty="0">
              <a:solidFill>
                <a:srgbClr val="000000"/>
              </a:solidFill>
              <a:latin typeface="Garamond" panose="02020404030301010803" pitchFamily="18" charset="0"/>
            </a:endParaRPr>
          </a:p>
          <a:p>
            <a:pPr marL="0" indent="0" eaLnBrk="1" hangingPunct="1">
              <a:spcBef>
                <a:spcPts val="650"/>
              </a:spcBef>
              <a:buClr>
                <a:srgbClr val="0BD0D9"/>
              </a:buClr>
              <a:buSzPct val="95000"/>
            </a:pPr>
            <a:r>
              <a:rPr lang="en-US" altLang="zh-CN" sz="2600" dirty="0">
                <a:solidFill>
                  <a:srgbClr val="000000"/>
                </a:solidFill>
                <a:latin typeface="Garamond" panose="02020404030301010803" pitchFamily="18" charset="0"/>
              </a:rPr>
              <a:t>Embedding is the nesting of objects and arrays inside a BSON document (</a:t>
            </a:r>
            <a:r>
              <a:rPr lang="en-US" altLang="zh-CN" sz="2600" dirty="0" err="1">
                <a:solidFill>
                  <a:schemeClr val="accent1"/>
                </a:solidFill>
                <a:latin typeface="Garamond" panose="02020404030301010803" pitchFamily="18" charset="0"/>
              </a:rPr>
              <a:t>prejoined</a:t>
            </a:r>
            <a:r>
              <a:rPr lang="en-US" altLang="zh-CN" sz="2600" dirty="0">
                <a:solidFill>
                  <a:srgbClr val="000000"/>
                </a:solidFill>
                <a:latin typeface="Garamond" panose="02020404030301010803" pitchFamily="18" charset="0"/>
              </a:rPr>
              <a:t>). Results in the duplication of data.</a:t>
            </a:r>
          </a:p>
          <a:p>
            <a:pPr marL="0" indent="0" eaLnBrk="1" hangingPunct="1">
              <a:spcBef>
                <a:spcPts val="650"/>
              </a:spcBef>
              <a:buClr>
                <a:srgbClr val="0BD0D9"/>
              </a:buClr>
              <a:buSzPct val="95000"/>
            </a:pPr>
            <a:endParaRPr lang="en-US" altLang="zh-CN" sz="2600" dirty="0">
              <a:solidFill>
                <a:srgbClr val="000000"/>
              </a:solidFill>
              <a:latin typeface="Garamond" panose="02020404030301010803" pitchFamily="18" charset="0"/>
            </a:endParaRPr>
          </a:p>
          <a:p>
            <a:pPr marL="0" indent="0" eaLnBrk="1" hangingPunct="1">
              <a:spcBef>
                <a:spcPts val="650"/>
              </a:spcBef>
              <a:buClr>
                <a:srgbClr val="0BD0D9"/>
              </a:buClr>
              <a:buSzPct val="95000"/>
            </a:pPr>
            <a:r>
              <a:rPr lang="en-US" altLang="zh-CN" sz="2600" dirty="0">
                <a:solidFill>
                  <a:srgbClr val="000000"/>
                </a:solidFill>
                <a:latin typeface="Garamond" panose="02020404030301010803" pitchFamily="18" charset="0"/>
              </a:rPr>
              <a:t>Linking references documents (</a:t>
            </a:r>
            <a:r>
              <a:rPr lang="en-US" altLang="zh-CN" sz="2600" dirty="0">
                <a:solidFill>
                  <a:schemeClr val="accent1"/>
                </a:solidFill>
                <a:latin typeface="Garamond" panose="02020404030301010803" pitchFamily="18" charset="0"/>
              </a:rPr>
              <a:t>client-side follow-up query</a:t>
            </a:r>
            <a:r>
              <a:rPr lang="en-US" altLang="zh-CN" sz="2600" dirty="0">
                <a:solidFill>
                  <a:srgbClr val="000000"/>
                </a:solidFill>
                <a:latin typeface="Garamond" panose="02020404030301010803" pitchFamily="18" charset="0"/>
              </a:rPr>
              <a:t>).</a:t>
            </a:r>
          </a:p>
        </p:txBody>
      </p:sp>
      <p:sp>
        <p:nvSpPr>
          <p:cNvPr id="2" name="Slide Number Placeholder 1"/>
          <p:cNvSpPr>
            <a:spLocks noGrp="1"/>
          </p:cNvSpPr>
          <p:nvPr>
            <p:ph type="sldNum" sz="quarter" idx="12"/>
          </p:nvPr>
        </p:nvSpPr>
        <p:spPr/>
        <p:txBody>
          <a:bodyPr/>
          <a:lstStyle/>
          <a:p>
            <a:fld id="{C271A82E-237F-1E45-B398-2DBC92170FFC}" type="slidenum">
              <a:rPr lang="en-US" smtClean="0"/>
              <a:pPr/>
              <a:t>55</a:t>
            </a:fld>
            <a:endParaRPr lang="en-US"/>
          </a:p>
        </p:txBody>
      </p:sp>
      <p:sp>
        <p:nvSpPr>
          <p:cNvPr id="5" name="Title 3">
            <a:extLst>
              <a:ext uri="{FF2B5EF4-FFF2-40B4-BE49-F238E27FC236}">
                <a16:creationId xmlns:a16="http://schemas.microsoft.com/office/drawing/2014/main" id="{66952147-3129-834F-8C4A-632AA04918AF}"/>
              </a:ext>
            </a:extLst>
          </p:cNvPr>
          <p:cNvSpPr txBox="1">
            <a:spLocks/>
          </p:cNvSpPr>
          <p:nvPr/>
        </p:nvSpPr>
        <p:spPr>
          <a:xfrm>
            <a:off x="838200" y="365125"/>
            <a:ext cx="7637585"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Futura Medium" panose="020B0602020204020303" pitchFamily="34" charset="-79"/>
                <a:ea typeface="+mj-ea"/>
                <a:cs typeface="Futura Medium" panose="020B0602020204020303" pitchFamily="34" charset="-79"/>
              </a:defRPr>
            </a:lvl1pPr>
          </a:lstStyle>
          <a:p>
            <a:r>
              <a:rPr lang="en-US" altLang="zh-CN" dirty="0"/>
              <a:t>MongoDB Schema Design</a:t>
            </a:r>
            <a:endParaRPr lang="en-US" dirty="0"/>
          </a:p>
        </p:txBody>
      </p:sp>
    </p:spTree>
    <p:extLst>
      <p:ext uri="{BB962C8B-B14F-4D97-AF65-F5344CB8AC3E}">
        <p14:creationId xmlns:p14="http://schemas.microsoft.com/office/powerpoint/2010/main" val="22680285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hu-HU" altLang="en-US" dirty="0" err="1">
                <a:latin typeface="Futura Medium" panose="020B0602020204020303" pitchFamily="34" charset="-79"/>
                <a:cs typeface="Futura Medium" panose="020B0602020204020303" pitchFamily="34" charset="-79"/>
              </a:rPr>
              <a:t>Mongo</a:t>
            </a:r>
            <a:r>
              <a:rPr lang="hu-HU" altLang="en-US" dirty="0">
                <a:latin typeface="Futura Medium" panose="020B0602020204020303" pitchFamily="34" charset="-79"/>
                <a:cs typeface="Futura Medium" panose="020B0602020204020303" pitchFamily="34" charset="-79"/>
              </a:rPr>
              <a:t> </a:t>
            </a:r>
            <a:r>
              <a:rPr lang="hu-HU" altLang="en-US" dirty="0" err="1">
                <a:latin typeface="Futura Medium" panose="020B0602020204020303" pitchFamily="34" charset="-79"/>
                <a:cs typeface="Futura Medium" panose="020B0602020204020303" pitchFamily="34" charset="-79"/>
              </a:rPr>
              <a:t>Document</a:t>
            </a:r>
            <a:endParaRPr lang="hu-HU" altLang="en-US" dirty="0">
              <a:latin typeface="Futura Medium" panose="020B0602020204020303" pitchFamily="34" charset="-79"/>
              <a:cs typeface="Futura Medium" panose="020B0602020204020303" pitchFamily="34" charset="-79"/>
            </a:endParaRPr>
          </a:p>
        </p:txBody>
      </p:sp>
      <p:sp>
        <p:nvSpPr>
          <p:cNvPr id="20483" name="Rectangle 3"/>
          <p:cNvSpPr>
            <a:spLocks noGrp="1"/>
          </p:cNvSpPr>
          <p:nvPr>
            <p:ph type="body" idx="1"/>
          </p:nvPr>
        </p:nvSpPr>
        <p:spPr>
          <a:xfrm>
            <a:off x="838200" y="1600200"/>
            <a:ext cx="9753600" cy="4897438"/>
          </a:xfrm>
        </p:spPr>
        <p:txBody>
          <a:bodyPr/>
          <a:lstStyle/>
          <a:p>
            <a:pPr marL="411162" lvl="1" indent="0">
              <a:buNone/>
            </a:pPr>
            <a:endParaRPr lang="en-US" altLang="en-US" dirty="0">
              <a:latin typeface="Garamond" panose="02020404030301010803" pitchFamily="18" charset="0"/>
            </a:endParaRPr>
          </a:p>
          <a:p>
            <a:pPr marL="411162" lvl="1" indent="0">
              <a:buNone/>
            </a:pPr>
            <a:r>
              <a:rPr lang="en-US" altLang="en-US" dirty="0"/>
              <a:t>The field name </a:t>
            </a:r>
            <a:r>
              <a:rPr lang="en-US" altLang="en-US" dirty="0">
                <a:cs typeface="Consolas" panose="020B0609020204030204" pitchFamily="49" charset="0"/>
              </a:rPr>
              <a:t>_id</a:t>
            </a:r>
            <a:r>
              <a:rPr lang="en-US" altLang="en-US" dirty="0"/>
              <a:t> is reserved for use as a primary key; its value must be unique in the collection, is immutable, and may be of any type other than an array. </a:t>
            </a:r>
          </a:p>
          <a:p>
            <a:pPr marL="411162" lvl="1" indent="0">
              <a:buNone/>
            </a:pPr>
            <a:endParaRPr lang="en-US" altLang="en-US" dirty="0"/>
          </a:p>
          <a:p>
            <a:pPr marL="411162" lvl="1" indent="0">
              <a:buNone/>
            </a:pPr>
            <a:r>
              <a:rPr lang="en-US" altLang="en-US" dirty="0"/>
              <a:t>The field names </a:t>
            </a:r>
            <a:r>
              <a:rPr lang="en-US" altLang="en-US" b="1" dirty="0"/>
              <a:t>cannot</a:t>
            </a:r>
            <a:r>
              <a:rPr lang="en-US" altLang="en-US" dirty="0"/>
              <a:t> start with the </a:t>
            </a:r>
            <a:r>
              <a:rPr lang="en-US" altLang="en-US" dirty="0">
                <a:cs typeface="Consolas" panose="020B0609020204030204" pitchFamily="49" charset="0"/>
              </a:rPr>
              <a:t>$</a:t>
            </a:r>
            <a:r>
              <a:rPr lang="en-US" altLang="en-US" dirty="0"/>
              <a:t> character. </a:t>
            </a:r>
          </a:p>
          <a:p>
            <a:pPr marL="411162" lvl="1" indent="0">
              <a:buNone/>
            </a:pPr>
            <a:endParaRPr lang="en-US" altLang="en-US" dirty="0"/>
          </a:p>
          <a:p>
            <a:pPr marL="411162" lvl="1" indent="0">
              <a:buNone/>
            </a:pPr>
            <a:r>
              <a:rPr lang="en-US" altLang="en-US" dirty="0"/>
              <a:t>The field names </a:t>
            </a:r>
            <a:r>
              <a:rPr lang="en-US" altLang="en-US" b="1" dirty="0"/>
              <a:t>cannot</a:t>
            </a:r>
            <a:r>
              <a:rPr lang="en-US" altLang="en-US" dirty="0"/>
              <a:t> contain the . character. </a:t>
            </a:r>
          </a:p>
          <a:p>
            <a:pPr marL="411162" lvl="1" indent="0">
              <a:buNone/>
            </a:pPr>
            <a:endParaRPr lang="en-US" altLang="en-US" dirty="0"/>
          </a:p>
          <a:p>
            <a:pPr marL="411162" lvl="1" indent="0">
              <a:buNone/>
            </a:pPr>
            <a:r>
              <a:rPr lang="en-US" altLang="en-US" b="1" dirty="0">
                <a:cs typeface="Consolas" panose="020B0609020204030204" pitchFamily="49" charset="0"/>
              </a:rPr>
              <a:t>$ </a:t>
            </a:r>
            <a:r>
              <a:rPr lang="en-US" altLang="en-US" dirty="0">
                <a:cs typeface="Consolas" panose="020B0609020204030204" pitchFamily="49" charset="0"/>
              </a:rPr>
              <a:t>is used to reference the value of a field of the current document or to prefix a call to an operator</a:t>
            </a:r>
            <a:endParaRPr lang="en-US" altLang="en-US" b="1" dirty="0">
              <a:cs typeface="Consolas" panose="020B0609020204030204" pitchFamily="49" charset="0"/>
            </a:endParaRPr>
          </a:p>
          <a:p>
            <a:pPr marL="109537" indent="0">
              <a:buNone/>
            </a:pPr>
            <a:endParaRPr lang="en-US" altLang="en-US" dirty="0">
              <a:latin typeface="Garamond" panose="02020404030301010803" pitchFamily="18" charset="0"/>
              <a:cs typeface="Consolas" panose="020B0609020204030204" pitchFamily="49" charset="0"/>
            </a:endParaRPr>
          </a:p>
        </p:txBody>
      </p:sp>
      <p:sp>
        <p:nvSpPr>
          <p:cNvPr id="2" name="Slide Number Placeholder 1"/>
          <p:cNvSpPr>
            <a:spLocks noGrp="1"/>
          </p:cNvSpPr>
          <p:nvPr>
            <p:ph type="sldNum" sz="quarter" idx="12"/>
          </p:nvPr>
        </p:nvSpPr>
        <p:spPr/>
        <p:txBody>
          <a:bodyPr/>
          <a:lstStyle/>
          <a:p>
            <a:fld id="{91E941FE-DB72-2149-A072-8CF4451EBF4A}" type="slidenum">
              <a:rPr lang="en-US" smtClean="0"/>
              <a:pPr/>
              <a:t>56</a:t>
            </a:fld>
            <a:endParaRPr lang="en-US"/>
          </a:p>
        </p:txBody>
      </p:sp>
    </p:spTree>
    <p:extLst>
      <p:ext uri="{BB962C8B-B14F-4D97-AF65-F5344CB8AC3E}">
        <p14:creationId xmlns:p14="http://schemas.microsoft.com/office/powerpoint/2010/main" val="1370646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hu-HU" altLang="en-US" dirty="0" err="1">
                <a:latin typeface="Futura Medium" panose="020B0602020204020303" pitchFamily="34" charset="-79"/>
                <a:cs typeface="Futura Medium" panose="020B0602020204020303" pitchFamily="34" charset="-79"/>
              </a:rPr>
              <a:t>Mongo</a:t>
            </a:r>
            <a:r>
              <a:rPr lang="hu-HU" altLang="en-US" dirty="0">
                <a:latin typeface="Futura Medium" panose="020B0602020204020303" pitchFamily="34" charset="-79"/>
                <a:cs typeface="Futura Medium" panose="020B0602020204020303" pitchFamily="34" charset="-79"/>
              </a:rPr>
              <a:t> </a:t>
            </a:r>
            <a:r>
              <a:rPr lang="hu-HU" altLang="en-US" dirty="0" err="1">
                <a:latin typeface="Futura Medium" panose="020B0602020204020303" pitchFamily="34" charset="-79"/>
                <a:cs typeface="Futura Medium" panose="020B0602020204020303" pitchFamily="34" charset="-79"/>
              </a:rPr>
              <a:t>Document</a:t>
            </a:r>
            <a:endParaRPr lang="hu-HU" altLang="en-US" dirty="0">
              <a:latin typeface="Futura Medium" panose="020B0602020204020303" pitchFamily="34" charset="-79"/>
              <a:cs typeface="Futura Medium" panose="020B0602020204020303" pitchFamily="34" charset="-79"/>
            </a:endParaRPr>
          </a:p>
        </p:txBody>
      </p:sp>
      <p:sp>
        <p:nvSpPr>
          <p:cNvPr id="20483" name="Rectangle 3"/>
          <p:cNvSpPr>
            <a:spLocks noGrp="1"/>
          </p:cNvSpPr>
          <p:nvPr>
            <p:ph type="body" idx="1"/>
          </p:nvPr>
        </p:nvSpPr>
        <p:spPr>
          <a:xfrm>
            <a:off x="838200" y="1600200"/>
            <a:ext cx="9753600" cy="4897438"/>
          </a:xfrm>
        </p:spPr>
        <p:txBody>
          <a:bodyPr/>
          <a:lstStyle/>
          <a:p>
            <a:pPr marL="109537" indent="0">
              <a:buNone/>
            </a:pPr>
            <a:endParaRPr lang="en-US" altLang="en-US" dirty="0">
              <a:latin typeface="Garamond" panose="02020404030301010803" pitchFamily="18" charset="0"/>
              <a:cs typeface="Consolas" panose="020B0609020204030204" pitchFamily="49" charset="0"/>
            </a:endParaRPr>
          </a:p>
          <a:p>
            <a:pPr marL="109537" indent="0">
              <a:buNone/>
            </a:pPr>
            <a:r>
              <a:rPr lang="en-US" altLang="en-US" dirty="0">
                <a:cs typeface="Consolas" panose="020B0609020204030204" pitchFamily="49" charset="0"/>
              </a:rPr>
              <a:t>MongoDB is </a:t>
            </a:r>
            <a:r>
              <a:rPr lang="en-US" altLang="en-US" b="1" dirty="0">
                <a:cs typeface="Consolas" panose="020B0609020204030204" pitchFamily="49" charset="0"/>
              </a:rPr>
              <a:t>case-sensitive</a:t>
            </a:r>
            <a:r>
              <a:rPr lang="en-US" altLang="en-US" dirty="0">
                <a:cs typeface="Consolas" panose="020B0609020204030204" pitchFamily="49" charset="0"/>
              </a:rPr>
              <a:t>, so pay attention when writing commands.</a:t>
            </a:r>
          </a:p>
          <a:p>
            <a:pPr marL="109537" indent="0">
              <a:buNone/>
            </a:pPr>
            <a:endParaRPr lang="en-US" altLang="en-US" dirty="0">
              <a:latin typeface="Garamond" panose="02020404030301010803" pitchFamily="18" charset="0"/>
              <a:cs typeface="Consolas" panose="020B0609020204030204" pitchFamily="49" charset="0"/>
            </a:endParaRPr>
          </a:p>
          <a:p>
            <a:pPr marL="109537" indent="0">
              <a:buNone/>
            </a:pPr>
            <a:r>
              <a:rPr lang="en-US" altLang="en-US" dirty="0">
                <a:cs typeface="Consolas" panose="020B0609020204030204" pitchFamily="49" charset="0"/>
              </a:rPr>
              <a:t>Keys need to be unique for each document since it is an associative array. </a:t>
            </a:r>
          </a:p>
          <a:p>
            <a:pPr marL="109537" indent="0">
              <a:buNone/>
            </a:pPr>
            <a:endParaRPr lang="en-US" altLang="en-US" dirty="0">
              <a:latin typeface="Garamond" panose="02020404030301010803" pitchFamily="18" charset="0"/>
              <a:cs typeface="Consolas" panose="020B0609020204030204" pitchFamily="49" charset="0"/>
            </a:endParaRPr>
          </a:p>
          <a:p>
            <a:pPr marL="109537" indent="0">
              <a:buNone/>
            </a:pPr>
            <a:r>
              <a:rPr lang="en-US" altLang="en-US" dirty="0">
                <a:latin typeface="Consolas" panose="020B0609020204030204" pitchFamily="49" charset="0"/>
                <a:cs typeface="Consolas" panose="020B0609020204030204" pitchFamily="49" charset="0"/>
              </a:rPr>
              <a:t>{“hello”: “world”, “hello”: ”neighbor”}</a:t>
            </a:r>
            <a:endParaRPr lang="en-US" altLang="en-US" dirty="0">
              <a:cs typeface="Consolas" panose="020B0609020204030204" pitchFamily="49" charset="0"/>
            </a:endParaRPr>
          </a:p>
          <a:p>
            <a:pPr marL="109537" indent="0">
              <a:buNone/>
            </a:pPr>
            <a:endParaRPr lang="en-US" altLang="en-US" dirty="0">
              <a:latin typeface="Consolas" panose="020B0609020204030204" pitchFamily="49" charset="0"/>
              <a:cs typeface="Consolas" panose="020B0609020204030204" pitchFamily="49" charset="0"/>
            </a:endParaRPr>
          </a:p>
          <a:p>
            <a:pPr marL="109537" indent="0">
              <a:buNone/>
            </a:pPr>
            <a:r>
              <a:rPr lang="en-US" altLang="en-US" dirty="0">
                <a:cs typeface="Consolas" panose="020B0609020204030204" pitchFamily="49" charset="0"/>
              </a:rPr>
              <a:t>Second “hello” is invalid.</a:t>
            </a:r>
          </a:p>
        </p:txBody>
      </p:sp>
      <p:sp>
        <p:nvSpPr>
          <p:cNvPr id="2" name="Slide Number Placeholder 1"/>
          <p:cNvSpPr>
            <a:spLocks noGrp="1"/>
          </p:cNvSpPr>
          <p:nvPr>
            <p:ph type="sldNum" sz="quarter" idx="12"/>
          </p:nvPr>
        </p:nvSpPr>
        <p:spPr/>
        <p:txBody>
          <a:bodyPr/>
          <a:lstStyle/>
          <a:p>
            <a:fld id="{91E941FE-DB72-2149-A072-8CF4451EBF4A}" type="slidenum">
              <a:rPr lang="en-US" smtClean="0"/>
              <a:pPr/>
              <a:t>57</a:t>
            </a:fld>
            <a:endParaRPr lang="en-US"/>
          </a:p>
        </p:txBody>
      </p:sp>
    </p:spTree>
    <p:extLst>
      <p:ext uri="{BB962C8B-B14F-4D97-AF65-F5344CB8AC3E}">
        <p14:creationId xmlns:p14="http://schemas.microsoft.com/office/powerpoint/2010/main" val="5695925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latin typeface="Futura Medium" panose="020B0602020204020303" pitchFamily="34" charset="-79"/>
                <a:cs typeface="Futura Medium" panose="020B0602020204020303" pitchFamily="34" charset="-79"/>
              </a:rPr>
              <a:t>MongoDB Relationships</a:t>
            </a:r>
          </a:p>
        </p:txBody>
      </p:sp>
      <p:sp>
        <p:nvSpPr>
          <p:cNvPr id="3" name="Content Placeholder 2"/>
          <p:cNvSpPr>
            <a:spLocks noGrp="1"/>
          </p:cNvSpPr>
          <p:nvPr>
            <p:ph sz="half" idx="1"/>
          </p:nvPr>
        </p:nvSpPr>
        <p:spPr>
          <a:xfrm>
            <a:off x="838200" y="1676399"/>
            <a:ext cx="5363308" cy="4525963"/>
          </a:xfrm>
        </p:spPr>
        <p:txBody>
          <a:bodyPr/>
          <a:lstStyle/>
          <a:p>
            <a:r>
              <a:rPr lang="en-US" dirty="0"/>
              <a:t>Represent how various documents are logically related to each other.</a:t>
            </a:r>
          </a:p>
          <a:p>
            <a:pPr marL="0" indent="0">
              <a:buNone/>
            </a:pPr>
            <a:r>
              <a:rPr lang="en-US" dirty="0"/>
              <a:t> </a:t>
            </a:r>
          </a:p>
          <a:p>
            <a:r>
              <a:rPr lang="en-US" dirty="0"/>
              <a:t>Can be modeled via Embedded and Referenced approaches. </a:t>
            </a:r>
          </a:p>
          <a:p>
            <a:pPr marL="0" indent="0">
              <a:buNone/>
            </a:pPr>
            <a:endParaRPr lang="en-US" dirty="0"/>
          </a:p>
          <a:p>
            <a:r>
              <a:rPr lang="en-US" dirty="0"/>
              <a:t>Relationships can be either 1:1, 1:M or M:N.</a:t>
            </a:r>
          </a:p>
        </p:txBody>
      </p:sp>
      <p:sp>
        <p:nvSpPr>
          <p:cNvPr id="2" name="Slide Number Placeholder 1"/>
          <p:cNvSpPr>
            <a:spLocks noGrp="1"/>
          </p:cNvSpPr>
          <p:nvPr>
            <p:ph type="sldNum" sz="quarter" idx="12"/>
          </p:nvPr>
        </p:nvSpPr>
        <p:spPr/>
        <p:txBody>
          <a:bodyPr/>
          <a:lstStyle/>
          <a:p>
            <a:fld id="{91E941FE-DB72-2149-A072-8CF4451EBF4A}" type="slidenum">
              <a:rPr lang="en-US" smtClean="0"/>
              <a:pPr/>
              <a:t>58</a:t>
            </a:fld>
            <a:endParaRPr lang="en-US"/>
          </a:p>
        </p:txBody>
      </p:sp>
      <p:pic>
        <p:nvPicPr>
          <p:cNvPr id="8" name="Content Placeholder 7"/>
          <p:cNvPicPr>
            <a:picLocks noGrp="1" noChangeAspect="1"/>
          </p:cNvPicPr>
          <p:nvPr>
            <p:ph sz="half" idx="2"/>
          </p:nvPr>
        </p:nvPicPr>
        <p:blipFill>
          <a:blip r:embed="rId2"/>
          <a:stretch>
            <a:fillRect/>
          </a:stretch>
        </p:blipFill>
        <p:spPr>
          <a:xfrm>
            <a:off x="6426474" y="1676400"/>
            <a:ext cx="3530053" cy="4525962"/>
          </a:xfrm>
          <a:prstGeom prst="rect">
            <a:avLst/>
          </a:prstGeom>
        </p:spPr>
      </p:pic>
      <p:sp>
        <p:nvSpPr>
          <p:cNvPr id="6" name="Rectangle 5"/>
          <p:cNvSpPr/>
          <p:nvPr/>
        </p:nvSpPr>
        <p:spPr>
          <a:xfrm>
            <a:off x="6553200" y="2819400"/>
            <a:ext cx="2362200"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553200" y="5117592"/>
            <a:ext cx="2362200"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5465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latin typeface="Futura Medium" panose="020B0602020204020303" pitchFamily="34" charset="-79"/>
                <a:cs typeface="Futura Medium" panose="020B0602020204020303" pitchFamily="34" charset="-79"/>
              </a:rPr>
              <a:t>MongoDB Relationships</a:t>
            </a:r>
          </a:p>
        </p:txBody>
      </p:sp>
      <p:sp>
        <p:nvSpPr>
          <p:cNvPr id="3" name="Content Placeholder 2"/>
          <p:cNvSpPr>
            <a:spLocks noGrp="1"/>
          </p:cNvSpPr>
          <p:nvPr>
            <p:ph sz="half" idx="1"/>
          </p:nvPr>
        </p:nvSpPr>
        <p:spPr>
          <a:xfrm>
            <a:off x="838200" y="1600201"/>
            <a:ext cx="5363308" cy="4525963"/>
          </a:xfrm>
        </p:spPr>
        <p:txBody>
          <a:bodyPr/>
          <a:lstStyle/>
          <a:p>
            <a:r>
              <a:rPr lang="en-US" dirty="0"/>
              <a:t>Represent how various documents are logically related to each other. </a:t>
            </a:r>
          </a:p>
          <a:p>
            <a:pPr marL="0" indent="0">
              <a:buNone/>
            </a:pPr>
            <a:endParaRPr lang="en-US" dirty="0"/>
          </a:p>
          <a:p>
            <a:r>
              <a:rPr lang="en-US" dirty="0"/>
              <a:t>Can be modeled via Embedded and Referenced approaches. </a:t>
            </a:r>
          </a:p>
          <a:p>
            <a:pPr marL="0" indent="0">
              <a:buNone/>
            </a:pPr>
            <a:endParaRPr lang="en-US" dirty="0"/>
          </a:p>
          <a:p>
            <a:r>
              <a:rPr lang="en-US" dirty="0"/>
              <a:t>Relationships can be either 1:1, 1:M or M:N.</a:t>
            </a:r>
          </a:p>
        </p:txBody>
      </p:sp>
      <p:sp>
        <p:nvSpPr>
          <p:cNvPr id="2" name="Slide Number Placeholder 1"/>
          <p:cNvSpPr>
            <a:spLocks noGrp="1"/>
          </p:cNvSpPr>
          <p:nvPr>
            <p:ph type="sldNum" sz="quarter" idx="12"/>
          </p:nvPr>
        </p:nvSpPr>
        <p:spPr/>
        <p:txBody>
          <a:bodyPr/>
          <a:lstStyle/>
          <a:p>
            <a:fld id="{91E941FE-DB72-2149-A072-8CF4451EBF4A}" type="slidenum">
              <a:rPr lang="en-US" smtClean="0"/>
              <a:pPr/>
              <a:t>59</a:t>
            </a:fld>
            <a:endParaRPr lang="en-US"/>
          </a:p>
        </p:txBody>
      </p:sp>
      <p:pic>
        <p:nvPicPr>
          <p:cNvPr id="6" name="Content Placeholder 4"/>
          <p:cNvPicPr>
            <a:picLocks noGrp="1" noChangeAspect="1"/>
          </p:cNvPicPr>
          <p:nvPr>
            <p:ph sz="half" idx="2"/>
          </p:nvPr>
        </p:nvPicPr>
        <p:blipFill>
          <a:blip r:embed="rId2"/>
          <a:stretch>
            <a:fillRect/>
          </a:stretch>
        </p:blipFill>
        <p:spPr>
          <a:xfrm>
            <a:off x="6526994" y="1600200"/>
            <a:ext cx="3329013" cy="4525962"/>
          </a:xfrm>
          <a:prstGeom prst="rect">
            <a:avLst/>
          </a:prstGeom>
        </p:spPr>
      </p:pic>
      <p:sp>
        <p:nvSpPr>
          <p:cNvPr id="4" name="Rectangle 3"/>
          <p:cNvSpPr/>
          <p:nvPr/>
        </p:nvSpPr>
        <p:spPr>
          <a:xfrm>
            <a:off x="6705600" y="4038600"/>
            <a:ext cx="14478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05600" y="5715000"/>
            <a:ext cx="14478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728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dirty="0">
                <a:latin typeface="Futura Medium" panose="020B0602020204020303" pitchFamily="34" charset="-79"/>
                <a:cs typeface="Futura Medium" panose="020B0602020204020303" pitchFamily="34" charset="-79"/>
              </a:rPr>
              <a:t>Big Data?</a:t>
            </a:r>
          </a:p>
        </p:txBody>
      </p:sp>
      <p:sp>
        <p:nvSpPr>
          <p:cNvPr id="14339" name="Content Placeholder 2"/>
          <p:cNvSpPr>
            <a:spLocks noGrp="1"/>
          </p:cNvSpPr>
          <p:nvPr>
            <p:ph idx="1"/>
          </p:nvPr>
        </p:nvSpPr>
        <p:spPr>
          <a:xfrm>
            <a:off x="1981200" y="2133600"/>
            <a:ext cx="8229600" cy="4897438"/>
          </a:xfrm>
        </p:spPr>
        <p:txBody>
          <a:bodyPr/>
          <a:lstStyle/>
          <a:p>
            <a:pPr marL="109537" indent="0">
              <a:buNone/>
            </a:pPr>
            <a:r>
              <a:rPr lang="en-US" b="1" dirty="0">
                <a:latin typeface="Garamond" panose="02020404030301010803" pitchFamily="18" charset="0"/>
                <a:cs typeface="Times New Roman" charset="0"/>
              </a:rPr>
              <a:t>Velocity </a:t>
            </a:r>
            <a:r>
              <a:rPr lang="en-US" dirty="0">
                <a:latin typeface="Garamond" panose="02020404030301010803" pitchFamily="18" charset="0"/>
                <a:cs typeface="Times New Roman" charset="0"/>
              </a:rPr>
              <a:t>– Incoming scale of the stream of data</a:t>
            </a:r>
          </a:p>
          <a:p>
            <a:pPr marL="109537" indent="0">
              <a:buNone/>
            </a:pPr>
            <a:endParaRPr lang="en-US" dirty="0">
              <a:latin typeface="Garamond" panose="02020404030301010803" pitchFamily="18" charset="0"/>
              <a:cs typeface="Times New Roman" charset="0"/>
            </a:endParaRPr>
          </a:p>
          <a:p>
            <a:pPr marL="109537" indent="0">
              <a:buNone/>
            </a:pPr>
            <a:r>
              <a:rPr lang="en-US" b="1" dirty="0">
                <a:latin typeface="Garamond" panose="02020404030301010803" pitchFamily="18" charset="0"/>
                <a:cs typeface="Times New Roman" charset="0"/>
              </a:rPr>
              <a:t>Volume </a:t>
            </a:r>
            <a:r>
              <a:rPr lang="en-US" dirty="0">
                <a:latin typeface="Garamond" panose="02020404030301010803" pitchFamily="18" charset="0"/>
                <a:cs typeface="Times New Roman" charset="0"/>
              </a:rPr>
              <a:t>– Amount of data, outstripping previous models</a:t>
            </a:r>
          </a:p>
          <a:p>
            <a:pPr marL="109537" indent="0">
              <a:buNone/>
            </a:pPr>
            <a:endParaRPr lang="en-US" dirty="0">
              <a:latin typeface="Garamond" panose="02020404030301010803" pitchFamily="18" charset="0"/>
              <a:cs typeface="Times New Roman" charset="0"/>
            </a:endParaRPr>
          </a:p>
          <a:p>
            <a:pPr marL="109537" indent="0">
              <a:buNone/>
            </a:pPr>
            <a:r>
              <a:rPr lang="en-US" b="1" dirty="0">
                <a:latin typeface="Garamond" panose="02020404030301010803" pitchFamily="18" charset="0"/>
                <a:cs typeface="Times New Roman" charset="0"/>
              </a:rPr>
              <a:t>Variety </a:t>
            </a:r>
            <a:r>
              <a:rPr lang="en-US" dirty="0">
                <a:latin typeface="Garamond" panose="02020404030301010803" pitchFamily="18" charset="0"/>
                <a:cs typeface="Times New Roman" charset="0"/>
              </a:rPr>
              <a:t>– Unstructured or Semi-Structured Data</a:t>
            </a:r>
          </a:p>
        </p:txBody>
      </p:sp>
      <p:sp>
        <p:nvSpPr>
          <p:cNvPr id="3" name="Slide Number Placeholder 2"/>
          <p:cNvSpPr>
            <a:spLocks noGrp="1"/>
          </p:cNvSpPr>
          <p:nvPr>
            <p:ph type="sldNum" sz="quarter" idx="12"/>
          </p:nvPr>
        </p:nvSpPr>
        <p:spPr/>
        <p:txBody>
          <a:bodyPr/>
          <a:lstStyle/>
          <a:p>
            <a:fld id="{91E941FE-DB72-2149-A072-8CF4451EBF4A}" type="slidenum">
              <a:rPr lang="en-US" smtClean="0"/>
              <a:pPr/>
              <a:t>6</a:t>
            </a:fld>
            <a:endParaRPr lang="en-US"/>
          </a:p>
        </p:txBody>
      </p:sp>
    </p:spTree>
    <p:extLst>
      <p:ext uri="{BB962C8B-B14F-4D97-AF65-F5344CB8AC3E}">
        <p14:creationId xmlns:p14="http://schemas.microsoft.com/office/powerpoint/2010/main" val="8191626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 Box 2"/>
          <p:cNvSpPr txBox="1">
            <a:spLocks noChangeArrowheads="1"/>
          </p:cNvSpPr>
          <p:nvPr/>
        </p:nvSpPr>
        <p:spPr bwMode="auto">
          <a:xfrm>
            <a:off x="1981200" y="1643064"/>
            <a:ext cx="8115300"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271463" indent="-27146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1pPr>
            <a:lvl2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2pPr>
            <a:lvl3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3pPr>
            <a:lvl4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4pPr>
            <a:lvl5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SimSun" pitchFamily="2" charset="-122"/>
              </a:defRPr>
            </a:lvl9pPr>
          </a:lstStyle>
          <a:p>
            <a:pPr eaLnBrk="1" hangingPunct="1">
              <a:spcBef>
                <a:spcPts val="650"/>
              </a:spcBef>
              <a:buClr>
                <a:srgbClr val="0BD0D9"/>
              </a:buClr>
              <a:buSzPct val="95000"/>
              <a:buFont typeface="Wingdings 2" pitchFamily="18" charset="2"/>
              <a:buChar char=""/>
            </a:pPr>
            <a:endParaRPr lang="en-US" altLang="zh-CN" sz="2600">
              <a:solidFill>
                <a:srgbClr val="000000"/>
              </a:solidFill>
              <a:latin typeface="Constantia" pitchFamily="18" charset="0"/>
            </a:endParaRPr>
          </a:p>
          <a:p>
            <a:pPr eaLnBrk="1" hangingPunct="1">
              <a:spcBef>
                <a:spcPts val="650"/>
              </a:spcBef>
              <a:buClr>
                <a:srgbClr val="0BD0D9"/>
              </a:buClr>
              <a:buSzPct val="95000"/>
              <a:buFont typeface="Wingdings 2" pitchFamily="18" charset="2"/>
              <a:buChar char=""/>
            </a:pPr>
            <a:endParaRPr lang="en-US" altLang="zh-CN" sz="2600">
              <a:solidFill>
                <a:srgbClr val="000000"/>
              </a:solidFill>
              <a:latin typeface="Constantia" pitchFamily="18" charset="0"/>
            </a:endParaRPr>
          </a:p>
          <a:p>
            <a:pPr eaLnBrk="1" hangingPunct="1">
              <a:spcBef>
                <a:spcPts val="650"/>
              </a:spcBef>
              <a:buClr>
                <a:srgbClr val="0BD0D9"/>
              </a:buClr>
              <a:buSzPct val="95000"/>
              <a:buFont typeface="Wingdings 2" pitchFamily="18" charset="2"/>
              <a:buChar char=""/>
            </a:pPr>
            <a:endParaRPr lang="zh-CN" altLang="zh-CN" sz="2600">
              <a:solidFill>
                <a:srgbClr val="000000"/>
              </a:solidFill>
              <a:latin typeface="Constantia" pitchFamily="18" charset="0"/>
            </a:endParaRPr>
          </a:p>
        </p:txBody>
      </p:sp>
      <p:pic>
        <p:nvPicPr>
          <p:cNvPr id="1434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3333"/>
          <a:stretch/>
        </p:blipFill>
        <p:spPr bwMode="auto">
          <a:xfrm>
            <a:off x="1858151" y="1460500"/>
            <a:ext cx="3352800" cy="504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C271A82E-237F-1E45-B398-2DBC92170FFC}" type="slidenum">
              <a:rPr lang="en-US" smtClean="0"/>
              <a:pPr/>
              <a:t>60</a:t>
            </a:fld>
            <a:endParaRPr lang="en-US"/>
          </a:p>
        </p:txBody>
      </p:sp>
      <p:pic>
        <p:nvPicPr>
          <p:cNvPr id="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709" t="15869" r="10292"/>
          <a:stretch/>
        </p:blipFill>
        <p:spPr bwMode="auto">
          <a:xfrm>
            <a:off x="2057400" y="2155438"/>
            <a:ext cx="7633608"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133601" y="3886200"/>
            <a:ext cx="7756656" cy="1600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6">
            <a:extLst>
              <a:ext uri="{FF2B5EF4-FFF2-40B4-BE49-F238E27FC236}">
                <a16:creationId xmlns:a16="http://schemas.microsoft.com/office/drawing/2014/main" id="{7FA604C1-A1A6-0D4E-902D-9AC788D80297}"/>
              </a:ext>
            </a:extLst>
          </p:cNvPr>
          <p:cNvSpPr txBox="1">
            <a:spLocks/>
          </p:cNvSpPr>
          <p:nvPr/>
        </p:nvSpPr>
        <p:spPr>
          <a:xfrm>
            <a:off x="838200" y="365125"/>
            <a:ext cx="515229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Futura Medium" panose="020B0602020204020303" pitchFamily="34" charset="-79"/>
                <a:ea typeface="+mj-ea"/>
                <a:cs typeface="Futura Medium" panose="020B0602020204020303" pitchFamily="34" charset="-79"/>
              </a:defRPr>
            </a:lvl1pPr>
          </a:lstStyle>
          <a:p>
            <a:r>
              <a:rPr lang="en-US" dirty="0"/>
              <a:t>Schema Design</a:t>
            </a:r>
          </a:p>
        </p:txBody>
      </p:sp>
    </p:spTree>
    <p:extLst>
      <p:ext uri="{BB962C8B-B14F-4D97-AF65-F5344CB8AC3E}">
        <p14:creationId xmlns:p14="http://schemas.microsoft.com/office/powerpoint/2010/main" val="336712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D2F5-59B4-864F-B3BD-6AF1767A12E7}"/>
              </a:ext>
            </a:extLst>
          </p:cNvPr>
          <p:cNvSpPr>
            <a:spLocks noGrp="1"/>
          </p:cNvSpPr>
          <p:nvPr>
            <p:ph type="title"/>
          </p:nvPr>
        </p:nvSpPr>
        <p:spPr/>
        <p:txBody>
          <a:bodyPr/>
          <a:lstStyle/>
          <a:p>
            <a:r>
              <a:rPr lang="en-US" dirty="0">
                <a:latin typeface="Futura Medium" panose="020B0602020204020303" pitchFamily="34" charset="-79"/>
                <a:cs typeface="Futura Medium" panose="020B0602020204020303" pitchFamily="34" charset="-79"/>
              </a:rPr>
              <a:t>CRUD</a:t>
            </a:r>
          </a:p>
        </p:txBody>
      </p:sp>
      <p:sp>
        <p:nvSpPr>
          <p:cNvPr id="3" name="Content Placeholder 2">
            <a:extLst>
              <a:ext uri="{FF2B5EF4-FFF2-40B4-BE49-F238E27FC236}">
                <a16:creationId xmlns:a16="http://schemas.microsoft.com/office/drawing/2014/main" id="{5987AEA1-C817-DB4C-96C6-4659B50F2F10}"/>
              </a:ext>
            </a:extLst>
          </p:cNvPr>
          <p:cNvSpPr>
            <a:spLocks noGrp="1"/>
          </p:cNvSpPr>
          <p:nvPr>
            <p:ph idx="1"/>
          </p:nvPr>
        </p:nvSpPr>
        <p:spPr/>
        <p:txBody>
          <a:bodyPr/>
          <a:lstStyle/>
          <a:p>
            <a:pPr marL="109537" indent="0">
              <a:buNone/>
            </a:pPr>
            <a:r>
              <a:rPr lang="en-US" b="1" dirty="0">
                <a:latin typeface="Garamond" panose="02020404030301010803" pitchFamily="18" charset="0"/>
              </a:rPr>
              <a:t>C</a:t>
            </a:r>
            <a:r>
              <a:rPr lang="en-US" dirty="0">
                <a:latin typeface="Garamond" panose="02020404030301010803" pitchFamily="18" charset="0"/>
              </a:rPr>
              <a:t>reate – add documents to the collection</a:t>
            </a:r>
          </a:p>
          <a:p>
            <a:endParaRPr lang="en-US" dirty="0">
              <a:latin typeface="Garamond" panose="02020404030301010803" pitchFamily="18" charset="0"/>
            </a:endParaRPr>
          </a:p>
          <a:p>
            <a:pPr marL="109537" indent="0">
              <a:buNone/>
            </a:pPr>
            <a:r>
              <a:rPr lang="en-US" b="1" dirty="0">
                <a:latin typeface="Garamond" panose="02020404030301010803" pitchFamily="18" charset="0"/>
              </a:rPr>
              <a:t>R</a:t>
            </a:r>
            <a:r>
              <a:rPr lang="en-US" dirty="0">
                <a:latin typeface="Garamond" panose="02020404030301010803" pitchFamily="18" charset="0"/>
              </a:rPr>
              <a:t>ead – retrieve objects (or documents)</a:t>
            </a:r>
          </a:p>
          <a:p>
            <a:endParaRPr lang="en-US" dirty="0">
              <a:latin typeface="Garamond" panose="02020404030301010803" pitchFamily="18" charset="0"/>
            </a:endParaRPr>
          </a:p>
          <a:p>
            <a:pPr marL="109537" indent="0">
              <a:buNone/>
            </a:pPr>
            <a:r>
              <a:rPr lang="en-US" b="1" dirty="0">
                <a:latin typeface="Garamond" panose="02020404030301010803" pitchFamily="18" charset="0"/>
              </a:rPr>
              <a:t>U</a:t>
            </a:r>
            <a:r>
              <a:rPr lang="en-US" dirty="0">
                <a:latin typeface="Garamond" panose="02020404030301010803" pitchFamily="18" charset="0"/>
              </a:rPr>
              <a:t>pdate – update documents</a:t>
            </a:r>
          </a:p>
          <a:p>
            <a:endParaRPr lang="en-US" dirty="0">
              <a:latin typeface="Garamond" panose="02020404030301010803" pitchFamily="18" charset="0"/>
            </a:endParaRPr>
          </a:p>
          <a:p>
            <a:pPr marL="109537" indent="0">
              <a:buNone/>
            </a:pPr>
            <a:r>
              <a:rPr lang="en-US" b="1" dirty="0">
                <a:latin typeface="Garamond" panose="02020404030301010803" pitchFamily="18" charset="0"/>
              </a:rPr>
              <a:t>D</a:t>
            </a:r>
            <a:r>
              <a:rPr lang="en-US" dirty="0">
                <a:latin typeface="Garamond" panose="02020404030301010803" pitchFamily="18" charset="0"/>
              </a:rPr>
              <a:t>elete – delete fields or documents</a:t>
            </a:r>
          </a:p>
        </p:txBody>
      </p:sp>
      <p:sp>
        <p:nvSpPr>
          <p:cNvPr id="4" name="Slide Number Placeholder 3">
            <a:extLst>
              <a:ext uri="{FF2B5EF4-FFF2-40B4-BE49-F238E27FC236}">
                <a16:creationId xmlns:a16="http://schemas.microsoft.com/office/drawing/2014/main" id="{AD9B3216-98F2-A44E-AD90-4BC84B25B359}"/>
              </a:ext>
            </a:extLst>
          </p:cNvPr>
          <p:cNvSpPr>
            <a:spLocks noGrp="1"/>
          </p:cNvSpPr>
          <p:nvPr>
            <p:ph type="sldNum" sz="quarter" idx="12"/>
          </p:nvPr>
        </p:nvSpPr>
        <p:spPr/>
        <p:txBody>
          <a:bodyPr/>
          <a:lstStyle/>
          <a:p>
            <a:fld id="{91E941FE-DB72-2149-A072-8CF4451EBF4A}" type="slidenum">
              <a:rPr lang="en-US" smtClean="0"/>
              <a:pPr/>
              <a:t>61</a:t>
            </a:fld>
            <a:endParaRPr lang="en-US"/>
          </a:p>
        </p:txBody>
      </p:sp>
    </p:spTree>
    <p:extLst>
      <p:ext uri="{BB962C8B-B14F-4D97-AF65-F5344CB8AC3E}">
        <p14:creationId xmlns:p14="http://schemas.microsoft.com/office/powerpoint/2010/main" val="20763160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hu-HU" altLang="en-US" dirty="0" err="1">
                <a:latin typeface="Futura Medium" panose="020B0602020204020303" pitchFamily="34" charset="-79"/>
                <a:cs typeface="Futura Medium" panose="020B0602020204020303" pitchFamily="34" charset="-79"/>
              </a:rPr>
              <a:t>Create</a:t>
            </a:r>
            <a:endParaRPr lang="hu-HU" altLang="en-US" dirty="0">
              <a:latin typeface="Futura Medium" panose="020B0602020204020303" pitchFamily="34" charset="-79"/>
              <a:cs typeface="Futura Medium" panose="020B0602020204020303" pitchFamily="34" charset="-79"/>
            </a:endParaRPr>
          </a:p>
        </p:txBody>
      </p:sp>
      <p:sp>
        <p:nvSpPr>
          <p:cNvPr id="20483" name="Rectangle 3"/>
          <p:cNvSpPr>
            <a:spLocks noGrp="1"/>
          </p:cNvSpPr>
          <p:nvPr>
            <p:ph type="body" idx="1"/>
          </p:nvPr>
        </p:nvSpPr>
        <p:spPr>
          <a:xfrm>
            <a:off x="1981200" y="1600200"/>
            <a:ext cx="8610600" cy="4897438"/>
          </a:xfrm>
        </p:spPr>
        <p:txBody>
          <a:bodyPr/>
          <a:lstStyle/>
          <a:p>
            <a:pPr marL="109537" indent="0">
              <a:buNone/>
            </a:pPr>
            <a:r>
              <a:rPr lang="hu-HU" altLang="en-US" dirty="0" err="1">
                <a:latin typeface="Consolas" panose="020B0609020204030204" pitchFamily="49" charset="0"/>
                <a:cs typeface="Consolas" panose="020B0609020204030204" pitchFamily="49" charset="0"/>
              </a:rPr>
              <a:t>db.collection.insert</a:t>
            </a:r>
            <a:r>
              <a:rPr lang="hu-HU" altLang="en-US" dirty="0">
                <a:latin typeface="Consolas" panose="020B0609020204030204" pitchFamily="49" charset="0"/>
                <a:cs typeface="Consolas" panose="020B0609020204030204" pitchFamily="49" charset="0"/>
              </a:rPr>
              <a:t>( &lt;</a:t>
            </a:r>
            <a:r>
              <a:rPr lang="hu-HU" altLang="en-US" dirty="0" err="1">
                <a:latin typeface="Consolas" panose="020B0609020204030204" pitchFamily="49" charset="0"/>
                <a:cs typeface="Consolas" panose="020B0609020204030204" pitchFamily="49" charset="0"/>
              </a:rPr>
              <a:t>document</a:t>
            </a:r>
            <a:r>
              <a:rPr lang="hu-HU" altLang="en-US" dirty="0">
                <a:latin typeface="Consolas" panose="020B0609020204030204" pitchFamily="49" charset="0"/>
                <a:cs typeface="Consolas" panose="020B0609020204030204" pitchFamily="49" charset="0"/>
              </a:rPr>
              <a:t>&gt; ) </a:t>
            </a:r>
          </a:p>
          <a:p>
            <a:pPr marL="109537" indent="0">
              <a:buNone/>
            </a:pPr>
            <a:endParaRPr lang="hu-HU" altLang="en-US" dirty="0">
              <a:latin typeface="Consolas" panose="020B0609020204030204" pitchFamily="49" charset="0"/>
              <a:cs typeface="Consolas" panose="020B0609020204030204" pitchFamily="49" charset="0"/>
            </a:endParaRPr>
          </a:p>
          <a:p>
            <a:pPr marL="109537" indent="0">
              <a:buNone/>
            </a:pPr>
            <a:r>
              <a:rPr lang="hu-HU" altLang="en-US" dirty="0" err="1">
                <a:latin typeface="Consolas" panose="020B0609020204030204" pitchFamily="49" charset="0"/>
                <a:cs typeface="Consolas" panose="020B0609020204030204" pitchFamily="49" charset="0"/>
              </a:rPr>
              <a:t>db.collection.insertOne</a:t>
            </a:r>
            <a:r>
              <a:rPr lang="hu-HU" altLang="en-US" dirty="0">
                <a:latin typeface="Consolas" panose="020B0609020204030204" pitchFamily="49" charset="0"/>
                <a:cs typeface="Consolas" panose="020B0609020204030204" pitchFamily="49" charset="0"/>
              </a:rPr>
              <a:t>( &lt;document&gt; ) </a:t>
            </a:r>
          </a:p>
          <a:p>
            <a:pPr marL="109537" indent="0">
              <a:buNone/>
            </a:pPr>
            <a:endParaRPr lang="hu-HU" altLang="en-US" dirty="0">
              <a:latin typeface="Consolas" panose="020B0609020204030204" pitchFamily="49" charset="0"/>
              <a:cs typeface="Consolas" panose="020B0609020204030204" pitchFamily="49" charset="0"/>
            </a:endParaRPr>
          </a:p>
          <a:p>
            <a:pPr marL="109537" indent="0">
              <a:buNone/>
            </a:pPr>
            <a:r>
              <a:rPr lang="hu-HU" altLang="en-US" dirty="0" err="1">
                <a:latin typeface="Consolas" panose="020B0609020204030204" pitchFamily="49" charset="0"/>
                <a:cs typeface="Consolas" panose="020B0609020204030204" pitchFamily="49" charset="0"/>
              </a:rPr>
              <a:t>db.collection.insertMany</a:t>
            </a:r>
            <a:r>
              <a:rPr lang="hu-HU" altLang="en-US" dirty="0">
                <a:latin typeface="Consolas" panose="020B0609020204030204" pitchFamily="49" charset="0"/>
                <a:cs typeface="Consolas" panose="020B0609020204030204" pitchFamily="49" charset="0"/>
              </a:rPr>
              <a:t>( &lt;</a:t>
            </a:r>
            <a:r>
              <a:rPr lang="hu-HU" altLang="en-US" dirty="0" err="1">
                <a:latin typeface="Consolas" panose="020B0609020204030204" pitchFamily="49" charset="0"/>
                <a:cs typeface="Consolas" panose="020B0609020204030204" pitchFamily="49" charset="0"/>
              </a:rPr>
              <a:t>document</a:t>
            </a:r>
            <a:r>
              <a:rPr lang="hu-HU" altLang="en-US" dirty="0">
                <a:latin typeface="Consolas" panose="020B0609020204030204" pitchFamily="49" charset="0"/>
                <a:cs typeface="Consolas" panose="020B0609020204030204" pitchFamily="49" charset="0"/>
              </a:rPr>
              <a:t>&gt; )</a:t>
            </a:r>
          </a:p>
        </p:txBody>
      </p:sp>
      <p:sp>
        <p:nvSpPr>
          <p:cNvPr id="2" name="Slide Number Placeholder 1"/>
          <p:cNvSpPr>
            <a:spLocks noGrp="1"/>
          </p:cNvSpPr>
          <p:nvPr>
            <p:ph type="sldNum" sz="quarter" idx="12"/>
          </p:nvPr>
        </p:nvSpPr>
        <p:spPr/>
        <p:txBody>
          <a:bodyPr/>
          <a:lstStyle/>
          <a:p>
            <a:fld id="{91E941FE-DB72-2149-A072-8CF4451EBF4A}" type="slidenum">
              <a:rPr lang="en-US" smtClean="0"/>
              <a:pPr/>
              <a:t>62</a:t>
            </a:fld>
            <a:endParaRPr lang="en-US"/>
          </a:p>
        </p:txBody>
      </p:sp>
    </p:spTree>
    <p:extLst>
      <p:ext uri="{BB962C8B-B14F-4D97-AF65-F5344CB8AC3E}">
        <p14:creationId xmlns:p14="http://schemas.microsoft.com/office/powerpoint/2010/main" val="7189387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hu-HU" altLang="en-US" dirty="0">
                <a:latin typeface="Futura Medium" panose="020B0602020204020303" pitchFamily="34" charset="-79"/>
                <a:cs typeface="Futura Medium" panose="020B0602020204020303" pitchFamily="34" charset="-79"/>
              </a:rPr>
              <a:t>Read</a:t>
            </a:r>
          </a:p>
        </p:txBody>
      </p:sp>
      <p:sp>
        <p:nvSpPr>
          <p:cNvPr id="20483" name="Rectangle 3"/>
          <p:cNvSpPr>
            <a:spLocks noGrp="1"/>
          </p:cNvSpPr>
          <p:nvPr>
            <p:ph type="body" idx="1"/>
          </p:nvPr>
        </p:nvSpPr>
        <p:spPr>
          <a:xfrm>
            <a:off x="1790700" y="1589881"/>
            <a:ext cx="8953500" cy="4897438"/>
          </a:xfrm>
        </p:spPr>
        <p:txBody>
          <a:bodyPr/>
          <a:lstStyle/>
          <a:p>
            <a:pPr marL="411162" lvl="1" indent="0">
              <a:buNone/>
            </a:pPr>
            <a:endParaRPr lang="hu-HU" altLang="en-US" dirty="0">
              <a:latin typeface="Consolas" panose="020B0609020204030204" pitchFamily="49" charset="0"/>
              <a:cs typeface="Consolas" panose="020B0609020204030204" pitchFamily="49" charset="0"/>
            </a:endParaRPr>
          </a:p>
          <a:p>
            <a:pPr marL="411162" lvl="1" indent="0">
              <a:buNone/>
            </a:pPr>
            <a:r>
              <a:rPr lang="hu-HU" altLang="en-US" dirty="0" err="1">
                <a:latin typeface="Consolas" panose="020B0609020204030204" pitchFamily="49" charset="0"/>
                <a:cs typeface="Consolas" panose="020B0609020204030204" pitchFamily="49" charset="0"/>
              </a:rPr>
              <a:t>db.collection.find</a:t>
            </a:r>
            <a:r>
              <a:rPr lang="hu-HU" altLang="en-US" dirty="0">
                <a:latin typeface="Consolas" panose="020B0609020204030204" pitchFamily="49" charset="0"/>
                <a:cs typeface="Consolas" panose="020B0609020204030204" pitchFamily="49" charset="0"/>
              </a:rPr>
              <a:t>( &lt;query&gt;, &lt;projection&gt; )</a:t>
            </a:r>
          </a:p>
          <a:p>
            <a:pPr marL="411162" lvl="1" indent="0">
              <a:buNone/>
            </a:pPr>
            <a:endParaRPr lang="hu-HU" altLang="en-US" dirty="0">
              <a:latin typeface="Consolas" panose="020B0609020204030204" pitchFamily="49" charset="0"/>
              <a:cs typeface="Consolas" panose="020B0609020204030204" pitchFamily="49" charset="0"/>
            </a:endParaRPr>
          </a:p>
          <a:p>
            <a:pPr marL="411162" lvl="1" indent="0">
              <a:buNone/>
            </a:pPr>
            <a:endParaRPr lang="hu-HU" altLang="en-US" dirty="0">
              <a:latin typeface="Consolas" panose="020B0609020204030204" pitchFamily="49" charset="0"/>
              <a:cs typeface="Consolas" panose="020B0609020204030204" pitchFamily="49" charset="0"/>
            </a:endParaRPr>
          </a:p>
          <a:p>
            <a:pPr marL="411162" lvl="1" indent="0">
              <a:buNone/>
            </a:pPr>
            <a:r>
              <a:rPr lang="hu-HU" altLang="en-US" dirty="0" err="1">
                <a:latin typeface="Consolas" panose="020B0609020204030204" pitchFamily="49" charset="0"/>
                <a:cs typeface="Consolas" panose="020B0609020204030204" pitchFamily="49" charset="0"/>
              </a:rPr>
              <a:t>db.collection.findOne</a:t>
            </a:r>
            <a:r>
              <a:rPr lang="hu-HU" altLang="en-US" dirty="0">
                <a:latin typeface="Consolas" panose="020B0609020204030204" pitchFamily="49" charset="0"/>
                <a:cs typeface="Consolas" panose="020B0609020204030204" pitchFamily="49" charset="0"/>
              </a:rPr>
              <a:t>( &lt;</a:t>
            </a:r>
            <a:r>
              <a:rPr lang="hu-HU" altLang="en-US" dirty="0" err="1">
                <a:latin typeface="Consolas" panose="020B0609020204030204" pitchFamily="49" charset="0"/>
                <a:cs typeface="Consolas" panose="020B0609020204030204" pitchFamily="49" charset="0"/>
              </a:rPr>
              <a:t>query</a:t>
            </a:r>
            <a:r>
              <a:rPr lang="hu-HU" altLang="en-US" dirty="0">
                <a:latin typeface="Consolas" panose="020B0609020204030204" pitchFamily="49" charset="0"/>
                <a:cs typeface="Consolas" panose="020B0609020204030204" pitchFamily="49" charset="0"/>
              </a:rPr>
              <a:t>&gt;, &lt;projection&gt; ) </a:t>
            </a:r>
          </a:p>
        </p:txBody>
      </p:sp>
      <p:sp>
        <p:nvSpPr>
          <p:cNvPr id="2" name="Slide Number Placeholder 1"/>
          <p:cNvSpPr>
            <a:spLocks noGrp="1"/>
          </p:cNvSpPr>
          <p:nvPr>
            <p:ph type="sldNum" sz="quarter" idx="12"/>
          </p:nvPr>
        </p:nvSpPr>
        <p:spPr/>
        <p:txBody>
          <a:bodyPr/>
          <a:lstStyle/>
          <a:p>
            <a:fld id="{91E941FE-DB72-2149-A072-8CF4451EBF4A}" type="slidenum">
              <a:rPr lang="en-US" smtClean="0"/>
              <a:pPr/>
              <a:t>63</a:t>
            </a:fld>
            <a:endParaRPr lang="en-US"/>
          </a:p>
        </p:txBody>
      </p:sp>
    </p:spTree>
    <p:extLst>
      <p:ext uri="{BB962C8B-B14F-4D97-AF65-F5344CB8AC3E}">
        <p14:creationId xmlns:p14="http://schemas.microsoft.com/office/powerpoint/2010/main" val="4076784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hu-HU" altLang="en-US" dirty="0">
                <a:latin typeface="Futura Medium" panose="020B0602020204020303" pitchFamily="34" charset="-79"/>
                <a:cs typeface="Futura Medium" panose="020B0602020204020303" pitchFamily="34" charset="-79"/>
              </a:rPr>
              <a:t>Update and </a:t>
            </a:r>
            <a:r>
              <a:rPr lang="hu-HU" altLang="en-US" dirty="0" err="1">
                <a:latin typeface="Futura Medium" panose="020B0602020204020303" pitchFamily="34" charset="-79"/>
                <a:cs typeface="Futura Medium" panose="020B0602020204020303" pitchFamily="34" charset="-79"/>
              </a:rPr>
              <a:t>Delete</a:t>
            </a:r>
            <a:endParaRPr lang="hu-HU" altLang="en-US" dirty="0">
              <a:latin typeface="Futura Medium" panose="020B0602020204020303" pitchFamily="34" charset="-79"/>
              <a:cs typeface="Futura Medium" panose="020B0602020204020303" pitchFamily="34" charset="-79"/>
            </a:endParaRPr>
          </a:p>
        </p:txBody>
      </p:sp>
      <p:sp>
        <p:nvSpPr>
          <p:cNvPr id="20483" name="Rectangle 3"/>
          <p:cNvSpPr>
            <a:spLocks noGrp="1"/>
          </p:cNvSpPr>
          <p:nvPr>
            <p:ph type="body" idx="1"/>
          </p:nvPr>
        </p:nvSpPr>
        <p:spPr>
          <a:xfrm>
            <a:off x="1981200" y="1600200"/>
            <a:ext cx="8610600" cy="4897438"/>
          </a:xfrm>
        </p:spPr>
        <p:txBody>
          <a:bodyPr/>
          <a:lstStyle/>
          <a:p>
            <a:pPr marL="109537" indent="0">
              <a:buNone/>
            </a:pPr>
            <a:endParaRPr lang="hu-HU" altLang="en-US" dirty="0">
              <a:latin typeface="Consolas" panose="020B0609020204030204" pitchFamily="49" charset="0"/>
              <a:cs typeface="Consolas" panose="020B0609020204030204" pitchFamily="49" charset="0"/>
            </a:endParaRPr>
          </a:p>
          <a:p>
            <a:pPr marL="109537" indent="0">
              <a:buNone/>
            </a:pPr>
            <a:endParaRPr lang="hu-HU" altLang="en-US" dirty="0">
              <a:latin typeface="Consolas" panose="020B0609020204030204" pitchFamily="49" charset="0"/>
              <a:cs typeface="Consolas" panose="020B0609020204030204" pitchFamily="49" charset="0"/>
            </a:endParaRPr>
          </a:p>
          <a:p>
            <a:pPr marL="109537" indent="0">
              <a:buNone/>
            </a:pPr>
            <a:r>
              <a:rPr lang="hu-HU" altLang="en-US" dirty="0" err="1">
                <a:latin typeface="Consolas" panose="020B0609020204030204" pitchFamily="49" charset="0"/>
                <a:cs typeface="Consolas" panose="020B0609020204030204" pitchFamily="49" charset="0"/>
              </a:rPr>
              <a:t>db.collection.update</a:t>
            </a:r>
            <a:r>
              <a:rPr lang="hu-HU" altLang="en-US" dirty="0">
                <a:latin typeface="Consolas" panose="020B0609020204030204" pitchFamily="49" charset="0"/>
                <a:cs typeface="Consolas" panose="020B0609020204030204" pitchFamily="49" charset="0"/>
              </a:rPr>
              <a:t>( &lt;query&gt;, &lt;update&gt;, &lt;options&gt; ) </a:t>
            </a:r>
          </a:p>
          <a:p>
            <a:pPr marL="109537" indent="0">
              <a:buNone/>
            </a:pPr>
            <a:endParaRPr lang="hu-HU" altLang="en-US" dirty="0">
              <a:latin typeface="Consolas" panose="020B0609020204030204" pitchFamily="49" charset="0"/>
              <a:cs typeface="Consolas" panose="020B0609020204030204" pitchFamily="49" charset="0"/>
            </a:endParaRPr>
          </a:p>
          <a:p>
            <a:pPr marL="109537" indent="0">
              <a:buNone/>
            </a:pPr>
            <a:endParaRPr lang="hu-HU" altLang="en-US" dirty="0">
              <a:latin typeface="Consolas" panose="020B0609020204030204" pitchFamily="49" charset="0"/>
              <a:cs typeface="Consolas" panose="020B0609020204030204" pitchFamily="49" charset="0"/>
            </a:endParaRPr>
          </a:p>
          <a:p>
            <a:pPr marL="109537" indent="0">
              <a:buNone/>
            </a:pPr>
            <a:r>
              <a:rPr lang="hu-HU" altLang="en-US" dirty="0" err="1">
                <a:latin typeface="Consolas" panose="020B0609020204030204" pitchFamily="49" charset="0"/>
                <a:cs typeface="Consolas" panose="020B0609020204030204" pitchFamily="49" charset="0"/>
              </a:rPr>
              <a:t>db.collection.remove</a:t>
            </a:r>
            <a:r>
              <a:rPr lang="hu-HU" altLang="en-US" dirty="0">
                <a:latin typeface="Consolas" panose="020B0609020204030204" pitchFamily="49" charset="0"/>
                <a:cs typeface="Consolas" panose="020B0609020204030204" pitchFamily="49" charset="0"/>
              </a:rPr>
              <a:t>( &lt;query&gt;, &lt;justOne&gt; ) </a:t>
            </a:r>
          </a:p>
        </p:txBody>
      </p:sp>
      <p:sp>
        <p:nvSpPr>
          <p:cNvPr id="2" name="Slide Number Placeholder 1"/>
          <p:cNvSpPr>
            <a:spLocks noGrp="1"/>
          </p:cNvSpPr>
          <p:nvPr>
            <p:ph type="sldNum" sz="quarter" idx="12"/>
          </p:nvPr>
        </p:nvSpPr>
        <p:spPr/>
        <p:txBody>
          <a:bodyPr/>
          <a:lstStyle/>
          <a:p>
            <a:fld id="{91E941FE-DB72-2149-A072-8CF4451EBF4A}" type="slidenum">
              <a:rPr lang="en-US" smtClean="0"/>
              <a:pPr/>
              <a:t>64</a:t>
            </a:fld>
            <a:endParaRPr lang="en-US"/>
          </a:p>
        </p:txBody>
      </p:sp>
    </p:spTree>
    <p:extLst>
      <p:ext uri="{BB962C8B-B14F-4D97-AF65-F5344CB8AC3E}">
        <p14:creationId xmlns:p14="http://schemas.microsoft.com/office/powerpoint/2010/main" val="37991665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hu-HU" altLang="en-US" dirty="0">
                <a:latin typeface="Futura Medium" panose="020B0602020204020303" pitchFamily="34" charset="-79"/>
                <a:cs typeface="Futura Medium" panose="020B0602020204020303" pitchFamily="34" charset="-79"/>
              </a:rPr>
              <a:t>CRUD </a:t>
            </a:r>
            <a:r>
              <a:rPr lang="hu-HU" altLang="en-US" dirty="0" err="1">
                <a:latin typeface="Futura Medium" panose="020B0602020204020303" pitchFamily="34" charset="-79"/>
                <a:cs typeface="Futura Medium" panose="020B0602020204020303" pitchFamily="34" charset="-79"/>
              </a:rPr>
              <a:t>Example</a:t>
            </a:r>
            <a:endParaRPr lang="hu-HU" altLang="en-US" dirty="0">
              <a:latin typeface="Futura Medium" panose="020B0602020204020303" pitchFamily="34" charset="-79"/>
              <a:cs typeface="Futura Medium" panose="020B0602020204020303" pitchFamily="34" charset="-79"/>
            </a:endParaRPr>
          </a:p>
        </p:txBody>
      </p:sp>
      <p:sp>
        <p:nvSpPr>
          <p:cNvPr id="13" name="Lekerekített téglalap 12"/>
          <p:cNvSpPr/>
          <p:nvPr/>
        </p:nvSpPr>
        <p:spPr>
          <a:xfrm>
            <a:off x="3581401" y="1905001"/>
            <a:ext cx="5685631" cy="398270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tabLst>
                <a:tab pos="536575" algn="l"/>
              </a:tabLst>
              <a:defRPr>
                <a:solidFill>
                  <a:schemeClr val="tx1"/>
                </a:solidFill>
                <a:latin typeface="Arial" pitchFamily="34" charset="0"/>
              </a:defRPr>
            </a:lvl1pPr>
            <a:lvl2pPr marL="742950" indent="-285750" eaLnBrk="0" hangingPunct="0">
              <a:tabLst>
                <a:tab pos="536575" algn="l"/>
              </a:tabLst>
              <a:defRPr>
                <a:solidFill>
                  <a:schemeClr val="tx1"/>
                </a:solidFill>
                <a:latin typeface="Arial" pitchFamily="34" charset="0"/>
              </a:defRPr>
            </a:lvl2pPr>
            <a:lvl3pPr marL="1143000" indent="-228600" eaLnBrk="0" hangingPunct="0">
              <a:tabLst>
                <a:tab pos="536575" algn="l"/>
              </a:tabLst>
              <a:defRPr>
                <a:solidFill>
                  <a:schemeClr val="tx1"/>
                </a:solidFill>
                <a:latin typeface="Arial" pitchFamily="34" charset="0"/>
              </a:defRPr>
            </a:lvl3pPr>
            <a:lvl4pPr marL="1600200" indent="-228600" eaLnBrk="0" hangingPunct="0">
              <a:tabLst>
                <a:tab pos="536575" algn="l"/>
              </a:tabLst>
              <a:defRPr>
                <a:solidFill>
                  <a:schemeClr val="tx1"/>
                </a:solidFill>
                <a:latin typeface="Arial" pitchFamily="34" charset="0"/>
              </a:defRPr>
            </a:lvl4pPr>
            <a:lvl5pPr marL="2057400" indent="-228600" eaLnBrk="0" hangingPunct="0">
              <a:tabLst>
                <a:tab pos="536575" algn="l"/>
              </a:tabLst>
              <a:defRPr>
                <a:solidFill>
                  <a:schemeClr val="tx1"/>
                </a:solidFill>
                <a:latin typeface="Arial" pitchFamily="34" charset="0"/>
              </a:defRPr>
            </a:lvl5pPr>
            <a:lvl6pPr marL="2514600" indent="-228600" eaLnBrk="0" fontAlgn="base" hangingPunct="0">
              <a:spcBef>
                <a:spcPct val="0"/>
              </a:spcBef>
              <a:spcAft>
                <a:spcPct val="0"/>
              </a:spcAft>
              <a:tabLst>
                <a:tab pos="536575" algn="l"/>
              </a:tabLst>
              <a:defRPr>
                <a:solidFill>
                  <a:schemeClr val="tx1"/>
                </a:solidFill>
                <a:latin typeface="Arial" pitchFamily="34" charset="0"/>
              </a:defRPr>
            </a:lvl6pPr>
            <a:lvl7pPr marL="2971800" indent="-228600" eaLnBrk="0" fontAlgn="base" hangingPunct="0">
              <a:spcBef>
                <a:spcPct val="0"/>
              </a:spcBef>
              <a:spcAft>
                <a:spcPct val="0"/>
              </a:spcAft>
              <a:tabLst>
                <a:tab pos="536575" algn="l"/>
              </a:tabLst>
              <a:defRPr>
                <a:solidFill>
                  <a:schemeClr val="tx1"/>
                </a:solidFill>
                <a:latin typeface="Arial" pitchFamily="34" charset="0"/>
              </a:defRPr>
            </a:lvl7pPr>
            <a:lvl8pPr marL="3429000" indent="-228600" eaLnBrk="0" fontAlgn="base" hangingPunct="0">
              <a:spcBef>
                <a:spcPct val="0"/>
              </a:spcBef>
              <a:spcAft>
                <a:spcPct val="0"/>
              </a:spcAft>
              <a:tabLst>
                <a:tab pos="536575" algn="l"/>
              </a:tabLst>
              <a:defRPr>
                <a:solidFill>
                  <a:schemeClr val="tx1"/>
                </a:solidFill>
                <a:latin typeface="Arial" pitchFamily="34" charset="0"/>
              </a:defRPr>
            </a:lvl8pPr>
            <a:lvl9pPr marL="3886200" indent="-228600" eaLnBrk="0" fontAlgn="base" hangingPunct="0">
              <a:spcBef>
                <a:spcPct val="0"/>
              </a:spcBef>
              <a:spcAft>
                <a:spcPct val="0"/>
              </a:spcAft>
              <a:tabLst>
                <a:tab pos="536575" algn="l"/>
              </a:tabLst>
              <a:defRPr>
                <a:solidFill>
                  <a:schemeClr val="tx1"/>
                </a:solidFill>
                <a:latin typeface="Arial" pitchFamily="34" charset="0"/>
              </a:defRPr>
            </a:lvl9pPr>
          </a:lstStyle>
          <a:p>
            <a:pPr eaLnBrk="1" hangingPunct="1"/>
            <a:r>
              <a:rPr lang="hu-HU" altLang="en-US" sz="3200" dirty="0">
                <a:solidFill>
                  <a:sysClr val="windowText" lastClr="000000"/>
                </a:solidFill>
                <a:latin typeface="Consolas" panose="020B0609020204030204" pitchFamily="49" charset="0"/>
                <a:cs typeface="Consolas" panose="020B0609020204030204" pitchFamily="49" charset="0"/>
              </a:rPr>
              <a:t>&gt; </a:t>
            </a:r>
            <a:r>
              <a:rPr lang="hu-HU" altLang="en-US" sz="3200" dirty="0" err="1">
                <a:solidFill>
                  <a:sysClr val="windowText" lastClr="000000"/>
                </a:solidFill>
                <a:latin typeface="Consolas" panose="020B0609020204030204" pitchFamily="49" charset="0"/>
                <a:cs typeface="Consolas" panose="020B0609020204030204" pitchFamily="49" charset="0"/>
              </a:rPr>
              <a:t>db.user.insert</a:t>
            </a:r>
            <a:r>
              <a:rPr lang="hu-HU" altLang="en-US" sz="3200" dirty="0">
                <a:solidFill>
                  <a:sysClr val="windowText" lastClr="000000"/>
                </a:solidFill>
                <a:latin typeface="Consolas" panose="020B0609020204030204" pitchFamily="49" charset="0"/>
                <a:cs typeface="Consolas" panose="020B0609020204030204" pitchFamily="49" charset="0"/>
              </a:rPr>
              <a:t>({</a:t>
            </a:r>
          </a:p>
          <a:p>
            <a:pPr eaLnBrk="1" hangingPunct="1"/>
            <a:r>
              <a:rPr lang="hu-HU" altLang="en-US" sz="3200" dirty="0">
                <a:solidFill>
                  <a:sysClr val="windowText" lastClr="000000"/>
                </a:solidFill>
                <a:latin typeface="Consolas" panose="020B0609020204030204" pitchFamily="49" charset="0"/>
                <a:cs typeface="Consolas" panose="020B0609020204030204" pitchFamily="49" charset="0"/>
              </a:rPr>
              <a:t>	</a:t>
            </a:r>
            <a:r>
              <a:rPr lang="hu-HU" altLang="en-US" sz="3200" dirty="0" err="1">
                <a:solidFill>
                  <a:sysClr val="windowText" lastClr="000000"/>
                </a:solidFill>
                <a:latin typeface="Consolas" panose="020B0609020204030204" pitchFamily="49" charset="0"/>
                <a:cs typeface="Consolas" panose="020B0609020204030204" pitchFamily="49" charset="0"/>
              </a:rPr>
              <a:t>first</a:t>
            </a:r>
            <a:r>
              <a:rPr lang="hu-HU" altLang="en-US" sz="3200" dirty="0">
                <a:solidFill>
                  <a:sysClr val="windowText" lastClr="000000"/>
                </a:solidFill>
                <a:latin typeface="Consolas" panose="020B0609020204030204" pitchFamily="49" charset="0"/>
                <a:cs typeface="Consolas" panose="020B0609020204030204" pitchFamily="49" charset="0"/>
              </a:rPr>
              <a:t>: "John",</a:t>
            </a:r>
          </a:p>
          <a:p>
            <a:pPr eaLnBrk="1" hangingPunct="1"/>
            <a:r>
              <a:rPr lang="hu-HU" altLang="en-US" sz="3200" dirty="0">
                <a:solidFill>
                  <a:sysClr val="windowText" lastClr="000000"/>
                </a:solidFill>
                <a:latin typeface="Consolas" panose="020B0609020204030204" pitchFamily="49" charset="0"/>
                <a:cs typeface="Consolas" panose="020B0609020204030204" pitchFamily="49" charset="0"/>
              </a:rPr>
              <a:t>	last : "</a:t>
            </a:r>
            <a:r>
              <a:rPr lang="hu-HU" altLang="en-US" sz="3200" dirty="0" err="1">
                <a:solidFill>
                  <a:sysClr val="windowText" lastClr="000000"/>
                </a:solidFill>
                <a:latin typeface="Consolas" panose="020B0609020204030204" pitchFamily="49" charset="0"/>
                <a:cs typeface="Consolas" panose="020B0609020204030204" pitchFamily="49" charset="0"/>
              </a:rPr>
              <a:t>Doe</a:t>
            </a:r>
            <a:r>
              <a:rPr lang="hu-HU" altLang="en-US" sz="3200" dirty="0">
                <a:solidFill>
                  <a:sysClr val="windowText" lastClr="000000"/>
                </a:solidFill>
                <a:latin typeface="Consolas" panose="020B0609020204030204" pitchFamily="49" charset="0"/>
                <a:cs typeface="Consolas" panose="020B0609020204030204" pitchFamily="49" charset="0"/>
              </a:rPr>
              <a:t>",</a:t>
            </a:r>
          </a:p>
          <a:p>
            <a:pPr eaLnBrk="1" hangingPunct="1"/>
            <a:r>
              <a:rPr lang="hu-HU" altLang="en-US" sz="3200" dirty="0">
                <a:solidFill>
                  <a:sysClr val="windowText" lastClr="000000"/>
                </a:solidFill>
                <a:latin typeface="Consolas" panose="020B0609020204030204" pitchFamily="49" charset="0"/>
                <a:cs typeface="Consolas" panose="020B0609020204030204" pitchFamily="49" charset="0"/>
              </a:rPr>
              <a:t>	</a:t>
            </a:r>
            <a:r>
              <a:rPr lang="hu-HU" altLang="en-US" sz="3200" dirty="0" err="1">
                <a:solidFill>
                  <a:sysClr val="windowText" lastClr="000000"/>
                </a:solidFill>
                <a:latin typeface="Consolas" panose="020B0609020204030204" pitchFamily="49" charset="0"/>
                <a:cs typeface="Consolas" panose="020B0609020204030204" pitchFamily="49" charset="0"/>
              </a:rPr>
              <a:t>age</a:t>
            </a:r>
            <a:r>
              <a:rPr lang="hu-HU" altLang="en-US" sz="3200" dirty="0">
                <a:solidFill>
                  <a:sysClr val="windowText" lastClr="000000"/>
                </a:solidFill>
                <a:latin typeface="Consolas" panose="020B0609020204030204" pitchFamily="49" charset="0"/>
                <a:cs typeface="Consolas" panose="020B0609020204030204" pitchFamily="49" charset="0"/>
              </a:rPr>
              <a:t>: 39</a:t>
            </a:r>
          </a:p>
          <a:p>
            <a:pPr eaLnBrk="1" hangingPunct="1"/>
            <a:r>
              <a:rPr lang="hu-HU" altLang="en-US" sz="3200" dirty="0">
                <a:solidFill>
                  <a:sysClr val="windowText" lastClr="000000"/>
                </a:solidFill>
                <a:latin typeface="Consolas" panose="020B0609020204030204" pitchFamily="49" charset="0"/>
                <a:cs typeface="Consolas" panose="020B0609020204030204" pitchFamily="49" charset="0"/>
              </a:rPr>
              <a:t>})</a:t>
            </a:r>
          </a:p>
        </p:txBody>
      </p:sp>
      <p:sp>
        <p:nvSpPr>
          <p:cNvPr id="5" name="Slide Number Placeholder 4"/>
          <p:cNvSpPr>
            <a:spLocks noGrp="1"/>
          </p:cNvSpPr>
          <p:nvPr>
            <p:ph type="sldNum" sz="quarter" idx="12"/>
          </p:nvPr>
        </p:nvSpPr>
        <p:spPr/>
        <p:txBody>
          <a:bodyPr/>
          <a:lstStyle/>
          <a:p>
            <a:fld id="{91E941FE-DB72-2149-A072-8CF4451EBF4A}" type="slidenum">
              <a:rPr lang="en-US" smtClean="0"/>
              <a:pPr/>
              <a:t>65</a:t>
            </a:fld>
            <a:endParaRPr lang="en-US"/>
          </a:p>
        </p:txBody>
      </p:sp>
    </p:spTree>
    <p:extLst>
      <p:ext uri="{BB962C8B-B14F-4D97-AF65-F5344CB8AC3E}">
        <p14:creationId xmlns:p14="http://schemas.microsoft.com/office/powerpoint/2010/main" val="10090379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hu-HU" altLang="en-US" dirty="0">
                <a:latin typeface="Futura Medium" panose="020B0602020204020303" pitchFamily="34" charset="-79"/>
                <a:cs typeface="Futura Medium" panose="020B0602020204020303" pitchFamily="34" charset="-79"/>
              </a:rPr>
              <a:t>CRUD </a:t>
            </a:r>
            <a:r>
              <a:rPr lang="hu-HU" altLang="en-US" dirty="0" err="1">
                <a:latin typeface="Futura Medium" panose="020B0602020204020303" pitchFamily="34" charset="-79"/>
                <a:cs typeface="Futura Medium" panose="020B0602020204020303" pitchFamily="34" charset="-79"/>
              </a:rPr>
              <a:t>Example</a:t>
            </a:r>
            <a:endParaRPr lang="hu-HU" altLang="en-US" dirty="0">
              <a:latin typeface="Futura Medium" panose="020B0602020204020303" pitchFamily="34" charset="-79"/>
              <a:cs typeface="Futura Medium" panose="020B0602020204020303" pitchFamily="34" charset="-79"/>
            </a:endParaRPr>
          </a:p>
        </p:txBody>
      </p:sp>
      <p:sp>
        <p:nvSpPr>
          <p:cNvPr id="2" name="Lekerekített téglalap 12"/>
          <p:cNvSpPr/>
          <p:nvPr/>
        </p:nvSpPr>
        <p:spPr>
          <a:xfrm>
            <a:off x="2895600" y="1981201"/>
            <a:ext cx="7315200" cy="427015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tabLst>
                <a:tab pos="536575" algn="l"/>
              </a:tabLst>
              <a:defRPr>
                <a:solidFill>
                  <a:schemeClr val="tx1"/>
                </a:solidFill>
                <a:latin typeface="Arial" pitchFamily="34" charset="0"/>
              </a:defRPr>
            </a:lvl1pPr>
            <a:lvl2pPr marL="742950" indent="-285750" eaLnBrk="0" hangingPunct="0">
              <a:tabLst>
                <a:tab pos="536575" algn="l"/>
              </a:tabLst>
              <a:defRPr>
                <a:solidFill>
                  <a:schemeClr val="tx1"/>
                </a:solidFill>
                <a:latin typeface="Arial" pitchFamily="34" charset="0"/>
              </a:defRPr>
            </a:lvl2pPr>
            <a:lvl3pPr marL="1143000" indent="-228600" eaLnBrk="0" hangingPunct="0">
              <a:tabLst>
                <a:tab pos="536575" algn="l"/>
              </a:tabLst>
              <a:defRPr>
                <a:solidFill>
                  <a:schemeClr val="tx1"/>
                </a:solidFill>
                <a:latin typeface="Arial" pitchFamily="34" charset="0"/>
              </a:defRPr>
            </a:lvl3pPr>
            <a:lvl4pPr marL="1600200" indent="-228600" eaLnBrk="0" hangingPunct="0">
              <a:tabLst>
                <a:tab pos="536575" algn="l"/>
              </a:tabLst>
              <a:defRPr>
                <a:solidFill>
                  <a:schemeClr val="tx1"/>
                </a:solidFill>
                <a:latin typeface="Arial" pitchFamily="34" charset="0"/>
              </a:defRPr>
            </a:lvl4pPr>
            <a:lvl5pPr marL="2057400" indent="-228600" eaLnBrk="0" hangingPunct="0">
              <a:tabLst>
                <a:tab pos="536575" algn="l"/>
              </a:tabLst>
              <a:defRPr>
                <a:solidFill>
                  <a:schemeClr val="tx1"/>
                </a:solidFill>
                <a:latin typeface="Arial" pitchFamily="34" charset="0"/>
              </a:defRPr>
            </a:lvl5pPr>
            <a:lvl6pPr marL="2514600" indent="-228600" eaLnBrk="0" fontAlgn="base" hangingPunct="0">
              <a:spcBef>
                <a:spcPct val="0"/>
              </a:spcBef>
              <a:spcAft>
                <a:spcPct val="0"/>
              </a:spcAft>
              <a:tabLst>
                <a:tab pos="536575" algn="l"/>
              </a:tabLst>
              <a:defRPr>
                <a:solidFill>
                  <a:schemeClr val="tx1"/>
                </a:solidFill>
                <a:latin typeface="Arial" pitchFamily="34" charset="0"/>
              </a:defRPr>
            </a:lvl6pPr>
            <a:lvl7pPr marL="2971800" indent="-228600" eaLnBrk="0" fontAlgn="base" hangingPunct="0">
              <a:spcBef>
                <a:spcPct val="0"/>
              </a:spcBef>
              <a:spcAft>
                <a:spcPct val="0"/>
              </a:spcAft>
              <a:tabLst>
                <a:tab pos="536575" algn="l"/>
              </a:tabLst>
              <a:defRPr>
                <a:solidFill>
                  <a:schemeClr val="tx1"/>
                </a:solidFill>
                <a:latin typeface="Arial" pitchFamily="34" charset="0"/>
              </a:defRPr>
            </a:lvl7pPr>
            <a:lvl8pPr marL="3429000" indent="-228600" eaLnBrk="0" fontAlgn="base" hangingPunct="0">
              <a:spcBef>
                <a:spcPct val="0"/>
              </a:spcBef>
              <a:spcAft>
                <a:spcPct val="0"/>
              </a:spcAft>
              <a:tabLst>
                <a:tab pos="536575" algn="l"/>
              </a:tabLst>
              <a:defRPr>
                <a:solidFill>
                  <a:schemeClr val="tx1"/>
                </a:solidFill>
                <a:latin typeface="Arial" pitchFamily="34" charset="0"/>
              </a:defRPr>
            </a:lvl8pPr>
            <a:lvl9pPr marL="3886200" indent="-228600" eaLnBrk="0" fontAlgn="base" hangingPunct="0">
              <a:spcBef>
                <a:spcPct val="0"/>
              </a:spcBef>
              <a:spcAft>
                <a:spcPct val="0"/>
              </a:spcAft>
              <a:tabLst>
                <a:tab pos="536575" algn="l"/>
              </a:tabLst>
              <a:defRPr>
                <a:solidFill>
                  <a:schemeClr val="tx1"/>
                </a:solidFill>
                <a:latin typeface="Arial" pitchFamily="34" charset="0"/>
              </a:defRPr>
            </a:lvl9pPr>
          </a:lstStyle>
          <a:p>
            <a:pPr eaLnBrk="1" hangingPunct="1"/>
            <a:r>
              <a:rPr lang="hu-HU" altLang="en-US" sz="3200" dirty="0">
                <a:solidFill>
                  <a:sysClr val="windowText" lastClr="000000"/>
                </a:solidFill>
                <a:latin typeface="Consolas" panose="020B0609020204030204" pitchFamily="49" charset="0"/>
                <a:cs typeface="Consolas" panose="020B0609020204030204" pitchFamily="49" charset="0"/>
              </a:rPr>
              <a:t>&gt; db.user.find ()</a:t>
            </a:r>
            <a:r>
              <a:rPr lang="en-US" altLang="en-US" sz="3200" dirty="0">
                <a:solidFill>
                  <a:sysClr val="windowText" lastClr="000000"/>
                </a:solidFill>
                <a:latin typeface="Consolas" panose="020B0609020204030204" pitchFamily="49" charset="0"/>
                <a:cs typeface="Consolas" panose="020B0609020204030204" pitchFamily="49" charset="0"/>
              </a:rPr>
              <a:t> { </a:t>
            </a:r>
            <a:endParaRPr lang="hu-HU" altLang="en-US" sz="3200" dirty="0">
              <a:solidFill>
                <a:sysClr val="windowText" lastClr="000000"/>
              </a:solidFill>
              <a:latin typeface="Consolas" panose="020B0609020204030204" pitchFamily="49" charset="0"/>
              <a:cs typeface="Consolas" panose="020B0609020204030204" pitchFamily="49" charset="0"/>
            </a:endParaRPr>
          </a:p>
          <a:p>
            <a:pPr eaLnBrk="1" hangingPunct="1"/>
            <a:r>
              <a:rPr lang="hu-HU" altLang="en-US" sz="3200" dirty="0">
                <a:solidFill>
                  <a:sysClr val="windowText" lastClr="000000"/>
                </a:solidFill>
                <a:latin typeface="Consolas" panose="020B0609020204030204" pitchFamily="49" charset="0"/>
                <a:cs typeface="Consolas" panose="020B0609020204030204" pitchFamily="49" charset="0"/>
              </a:rPr>
              <a:t>	</a:t>
            </a:r>
            <a:r>
              <a:rPr lang="en-US" altLang="en-US" sz="3200" b="1" dirty="0">
                <a:solidFill>
                  <a:sysClr val="windowText" lastClr="000000"/>
                </a:solidFill>
                <a:latin typeface="Consolas" panose="020B0609020204030204" pitchFamily="49" charset="0"/>
                <a:cs typeface="Consolas" panose="020B0609020204030204" pitchFamily="49" charset="0"/>
              </a:rPr>
              <a:t>"_id" :</a:t>
            </a:r>
            <a:r>
              <a:rPr lang="hu-HU" altLang="en-US" sz="3200" b="1" dirty="0">
                <a:solidFill>
                  <a:sysClr val="windowText" lastClr="000000"/>
                </a:solidFill>
                <a:latin typeface="Consolas" panose="020B0609020204030204" pitchFamily="49" charset="0"/>
                <a:cs typeface="Consolas" panose="020B0609020204030204" pitchFamily="49" charset="0"/>
              </a:rPr>
              <a:t> </a:t>
            </a:r>
            <a:r>
              <a:rPr lang="en-US" altLang="en-US" sz="3200" b="1" dirty="0" err="1">
                <a:solidFill>
                  <a:sysClr val="windowText" lastClr="000000"/>
                </a:solidFill>
                <a:latin typeface="Consolas" panose="020B0609020204030204" pitchFamily="49" charset="0"/>
                <a:cs typeface="Consolas" panose="020B0609020204030204" pitchFamily="49" charset="0"/>
              </a:rPr>
              <a:t>ObjectId</a:t>
            </a:r>
            <a:r>
              <a:rPr lang="en-US" altLang="en-US" sz="3200" b="1" dirty="0">
                <a:solidFill>
                  <a:sysClr val="windowText" lastClr="000000"/>
                </a:solidFill>
                <a:latin typeface="Consolas" panose="020B0609020204030204" pitchFamily="49" charset="0"/>
                <a:cs typeface="Consolas" panose="020B0609020204030204" pitchFamily="49" charset="0"/>
              </a:rPr>
              <a:t>("51</a:t>
            </a:r>
            <a:r>
              <a:rPr lang="hu-HU" altLang="en-US" sz="3200" b="1" dirty="0">
                <a:solidFill>
                  <a:sysClr val="windowText" lastClr="000000"/>
                </a:solidFill>
                <a:latin typeface="Consolas" panose="020B0609020204030204" pitchFamily="49" charset="0"/>
                <a:cs typeface="Consolas" panose="020B0609020204030204" pitchFamily="49" charset="0"/>
              </a:rPr>
              <a:t>…</a:t>
            </a:r>
            <a:r>
              <a:rPr lang="en-US" altLang="en-US" sz="3200" b="1" dirty="0">
                <a:solidFill>
                  <a:sysClr val="windowText" lastClr="000000"/>
                </a:solidFill>
                <a:latin typeface="Consolas" panose="020B0609020204030204" pitchFamily="49" charset="0"/>
                <a:cs typeface="Consolas" panose="020B0609020204030204" pitchFamily="49" charset="0"/>
              </a:rPr>
              <a:t>"),</a:t>
            </a:r>
          </a:p>
          <a:p>
            <a:pPr eaLnBrk="1" hangingPunct="1"/>
            <a:r>
              <a:rPr lang="hu-HU" altLang="en-US" sz="3200" dirty="0">
                <a:solidFill>
                  <a:sysClr val="windowText" lastClr="000000"/>
                </a:solidFill>
                <a:latin typeface="Consolas" panose="020B0609020204030204" pitchFamily="49" charset="0"/>
                <a:cs typeface="Consolas" panose="020B0609020204030204" pitchFamily="49" charset="0"/>
              </a:rPr>
              <a:t>	</a:t>
            </a:r>
            <a:r>
              <a:rPr lang="en-US" altLang="en-US" sz="3200" dirty="0">
                <a:solidFill>
                  <a:sysClr val="windowText" lastClr="000000"/>
                </a:solidFill>
                <a:latin typeface="Consolas" panose="020B0609020204030204" pitchFamily="49" charset="0"/>
                <a:cs typeface="Consolas" panose="020B0609020204030204" pitchFamily="49" charset="0"/>
              </a:rPr>
              <a:t>"first" : "John",</a:t>
            </a:r>
          </a:p>
          <a:p>
            <a:pPr eaLnBrk="1" hangingPunct="1"/>
            <a:r>
              <a:rPr lang="hu-HU" altLang="en-US" sz="3200" dirty="0">
                <a:solidFill>
                  <a:sysClr val="windowText" lastClr="000000"/>
                </a:solidFill>
                <a:latin typeface="Consolas" panose="020B0609020204030204" pitchFamily="49" charset="0"/>
                <a:cs typeface="Consolas" panose="020B0609020204030204" pitchFamily="49" charset="0"/>
              </a:rPr>
              <a:t>	</a:t>
            </a:r>
            <a:r>
              <a:rPr lang="en-US" altLang="en-US" sz="3200" dirty="0">
                <a:solidFill>
                  <a:sysClr val="windowText" lastClr="000000"/>
                </a:solidFill>
                <a:latin typeface="Consolas" panose="020B0609020204030204" pitchFamily="49" charset="0"/>
                <a:cs typeface="Consolas" panose="020B0609020204030204" pitchFamily="49" charset="0"/>
              </a:rPr>
              <a:t>"last" : "Doe",</a:t>
            </a:r>
            <a:endParaRPr lang="hu-HU" altLang="en-US" sz="3200" dirty="0">
              <a:solidFill>
                <a:sysClr val="windowText" lastClr="000000"/>
              </a:solidFill>
              <a:latin typeface="Consolas" panose="020B0609020204030204" pitchFamily="49" charset="0"/>
              <a:cs typeface="Consolas" panose="020B0609020204030204" pitchFamily="49" charset="0"/>
            </a:endParaRPr>
          </a:p>
          <a:p>
            <a:pPr eaLnBrk="1" hangingPunct="1"/>
            <a:r>
              <a:rPr lang="hu-HU" altLang="en-US" sz="3200" dirty="0">
                <a:solidFill>
                  <a:sysClr val="windowText" lastClr="000000"/>
                </a:solidFill>
                <a:latin typeface="Consolas" panose="020B0609020204030204" pitchFamily="49" charset="0"/>
                <a:cs typeface="Consolas" panose="020B0609020204030204" pitchFamily="49" charset="0"/>
              </a:rPr>
              <a:t>	</a:t>
            </a:r>
            <a:r>
              <a:rPr lang="en-US" altLang="en-US" sz="3200" dirty="0">
                <a:solidFill>
                  <a:sysClr val="windowText" lastClr="000000"/>
                </a:solidFill>
                <a:latin typeface="Consolas" panose="020B0609020204030204" pitchFamily="49" charset="0"/>
                <a:cs typeface="Consolas" panose="020B0609020204030204" pitchFamily="49" charset="0"/>
              </a:rPr>
              <a:t>"age" : 39 </a:t>
            </a:r>
            <a:endParaRPr lang="hu-HU" altLang="en-US" sz="3200" dirty="0">
              <a:solidFill>
                <a:sysClr val="windowText" lastClr="000000"/>
              </a:solidFill>
              <a:latin typeface="Consolas" panose="020B0609020204030204" pitchFamily="49" charset="0"/>
              <a:cs typeface="Consolas" panose="020B0609020204030204" pitchFamily="49" charset="0"/>
            </a:endParaRPr>
          </a:p>
          <a:p>
            <a:pPr eaLnBrk="1" hangingPunct="1"/>
            <a:r>
              <a:rPr lang="en-US" altLang="en-US" sz="3200" dirty="0">
                <a:solidFill>
                  <a:sysClr val="windowText" lastClr="000000"/>
                </a:solidFill>
                <a:latin typeface="Consolas" panose="020B0609020204030204" pitchFamily="49" charset="0"/>
                <a:cs typeface="Consolas" panose="020B0609020204030204" pitchFamily="49" charset="0"/>
              </a:rPr>
              <a:t>}</a:t>
            </a:r>
            <a:endParaRPr lang="hu-HU" altLang="en-US" sz="3200" dirty="0">
              <a:solidFill>
                <a:sysClr val="windowText" lastClr="000000"/>
              </a:solidFill>
              <a:latin typeface="Consolas" panose="020B0609020204030204" pitchFamily="49" charset="0"/>
              <a:cs typeface="Consolas" panose="020B0609020204030204" pitchFamily="49" charset="0"/>
            </a:endParaRPr>
          </a:p>
        </p:txBody>
      </p:sp>
      <p:sp>
        <p:nvSpPr>
          <p:cNvPr id="5" name="Slide Number Placeholder 4"/>
          <p:cNvSpPr>
            <a:spLocks noGrp="1"/>
          </p:cNvSpPr>
          <p:nvPr>
            <p:ph type="sldNum" sz="quarter" idx="12"/>
          </p:nvPr>
        </p:nvSpPr>
        <p:spPr/>
        <p:txBody>
          <a:bodyPr/>
          <a:lstStyle/>
          <a:p>
            <a:fld id="{91E941FE-DB72-2149-A072-8CF4451EBF4A}" type="slidenum">
              <a:rPr lang="en-US" smtClean="0"/>
              <a:pPr/>
              <a:t>66</a:t>
            </a:fld>
            <a:endParaRPr lang="en-US"/>
          </a:p>
        </p:txBody>
      </p:sp>
    </p:spTree>
    <p:extLst>
      <p:ext uri="{BB962C8B-B14F-4D97-AF65-F5344CB8AC3E}">
        <p14:creationId xmlns:p14="http://schemas.microsoft.com/office/powerpoint/2010/main" val="16169794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hu-HU" altLang="en-US" dirty="0">
                <a:latin typeface="Futura Medium" panose="020B0602020204020303" pitchFamily="34" charset="-79"/>
                <a:cs typeface="Futura Medium" panose="020B0602020204020303" pitchFamily="34" charset="-79"/>
              </a:rPr>
              <a:t>CRUD </a:t>
            </a:r>
            <a:r>
              <a:rPr lang="hu-HU" altLang="en-US" dirty="0" err="1">
                <a:latin typeface="Futura Medium" panose="020B0602020204020303" pitchFamily="34" charset="-79"/>
                <a:cs typeface="Futura Medium" panose="020B0602020204020303" pitchFamily="34" charset="-79"/>
              </a:rPr>
              <a:t>Example</a:t>
            </a:r>
            <a:endParaRPr lang="hu-HU" altLang="en-US" dirty="0">
              <a:latin typeface="Futura Medium" panose="020B0602020204020303" pitchFamily="34" charset="-79"/>
              <a:cs typeface="Futura Medium" panose="020B0602020204020303" pitchFamily="34" charset="-79"/>
            </a:endParaRPr>
          </a:p>
        </p:txBody>
      </p:sp>
      <p:sp>
        <p:nvSpPr>
          <p:cNvPr id="3" name="Lekerekített téglalap 12"/>
          <p:cNvSpPr/>
          <p:nvPr/>
        </p:nvSpPr>
        <p:spPr>
          <a:xfrm>
            <a:off x="2438400" y="1212980"/>
            <a:ext cx="7620000" cy="53376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tabLst>
                <a:tab pos="536575" algn="l"/>
                <a:tab pos="893763" algn="l"/>
                <a:tab pos="1250950" algn="l"/>
              </a:tabLst>
              <a:defRPr>
                <a:solidFill>
                  <a:schemeClr val="tx1"/>
                </a:solidFill>
                <a:latin typeface="Arial" pitchFamily="34" charset="0"/>
              </a:defRPr>
            </a:lvl1pPr>
            <a:lvl2pPr marL="742950" indent="-285750" eaLnBrk="0" hangingPunct="0">
              <a:tabLst>
                <a:tab pos="536575" algn="l"/>
                <a:tab pos="893763" algn="l"/>
                <a:tab pos="1250950" algn="l"/>
              </a:tabLst>
              <a:defRPr>
                <a:solidFill>
                  <a:schemeClr val="tx1"/>
                </a:solidFill>
                <a:latin typeface="Arial" pitchFamily="34" charset="0"/>
              </a:defRPr>
            </a:lvl2pPr>
            <a:lvl3pPr marL="1143000" indent="-228600" eaLnBrk="0" hangingPunct="0">
              <a:tabLst>
                <a:tab pos="536575" algn="l"/>
                <a:tab pos="893763" algn="l"/>
                <a:tab pos="1250950" algn="l"/>
              </a:tabLst>
              <a:defRPr>
                <a:solidFill>
                  <a:schemeClr val="tx1"/>
                </a:solidFill>
                <a:latin typeface="Arial" pitchFamily="34" charset="0"/>
              </a:defRPr>
            </a:lvl3pPr>
            <a:lvl4pPr marL="1600200" indent="-228600" eaLnBrk="0" hangingPunct="0">
              <a:tabLst>
                <a:tab pos="536575" algn="l"/>
                <a:tab pos="893763" algn="l"/>
                <a:tab pos="1250950" algn="l"/>
              </a:tabLst>
              <a:defRPr>
                <a:solidFill>
                  <a:schemeClr val="tx1"/>
                </a:solidFill>
                <a:latin typeface="Arial" pitchFamily="34" charset="0"/>
              </a:defRPr>
            </a:lvl4pPr>
            <a:lvl5pPr marL="2057400" indent="-228600" eaLnBrk="0" hangingPunct="0">
              <a:tabLst>
                <a:tab pos="536575" algn="l"/>
                <a:tab pos="893763" algn="l"/>
                <a:tab pos="1250950" algn="l"/>
              </a:tabLst>
              <a:defRPr>
                <a:solidFill>
                  <a:schemeClr val="tx1"/>
                </a:solidFill>
                <a:latin typeface="Arial" pitchFamily="34" charset="0"/>
              </a:defRPr>
            </a:lvl5pPr>
            <a:lvl6pPr marL="2514600" indent="-228600" eaLnBrk="0" fontAlgn="base" hangingPunct="0">
              <a:spcBef>
                <a:spcPct val="0"/>
              </a:spcBef>
              <a:spcAft>
                <a:spcPct val="0"/>
              </a:spcAft>
              <a:tabLst>
                <a:tab pos="536575" algn="l"/>
                <a:tab pos="893763" algn="l"/>
                <a:tab pos="1250950" algn="l"/>
              </a:tabLst>
              <a:defRPr>
                <a:solidFill>
                  <a:schemeClr val="tx1"/>
                </a:solidFill>
                <a:latin typeface="Arial" pitchFamily="34" charset="0"/>
              </a:defRPr>
            </a:lvl6pPr>
            <a:lvl7pPr marL="2971800" indent="-228600" eaLnBrk="0" fontAlgn="base" hangingPunct="0">
              <a:spcBef>
                <a:spcPct val="0"/>
              </a:spcBef>
              <a:spcAft>
                <a:spcPct val="0"/>
              </a:spcAft>
              <a:tabLst>
                <a:tab pos="536575" algn="l"/>
                <a:tab pos="893763" algn="l"/>
                <a:tab pos="1250950" algn="l"/>
              </a:tabLst>
              <a:defRPr>
                <a:solidFill>
                  <a:schemeClr val="tx1"/>
                </a:solidFill>
                <a:latin typeface="Arial" pitchFamily="34" charset="0"/>
              </a:defRPr>
            </a:lvl7pPr>
            <a:lvl8pPr marL="3429000" indent="-228600" eaLnBrk="0" fontAlgn="base" hangingPunct="0">
              <a:spcBef>
                <a:spcPct val="0"/>
              </a:spcBef>
              <a:spcAft>
                <a:spcPct val="0"/>
              </a:spcAft>
              <a:tabLst>
                <a:tab pos="536575" algn="l"/>
                <a:tab pos="893763" algn="l"/>
                <a:tab pos="1250950" algn="l"/>
              </a:tabLst>
              <a:defRPr>
                <a:solidFill>
                  <a:schemeClr val="tx1"/>
                </a:solidFill>
                <a:latin typeface="Arial" pitchFamily="34" charset="0"/>
              </a:defRPr>
            </a:lvl8pPr>
            <a:lvl9pPr marL="3886200" indent="-228600" eaLnBrk="0" fontAlgn="base" hangingPunct="0">
              <a:spcBef>
                <a:spcPct val="0"/>
              </a:spcBef>
              <a:spcAft>
                <a:spcPct val="0"/>
              </a:spcAft>
              <a:tabLst>
                <a:tab pos="536575" algn="l"/>
                <a:tab pos="893763" algn="l"/>
                <a:tab pos="1250950" algn="l"/>
              </a:tabLst>
              <a:defRPr>
                <a:solidFill>
                  <a:schemeClr val="tx1"/>
                </a:solidFill>
                <a:latin typeface="Arial" pitchFamily="34" charset="0"/>
              </a:defRPr>
            </a:lvl9pPr>
          </a:lstStyle>
          <a:p>
            <a:pPr eaLnBrk="1" hangingPunct="1"/>
            <a:r>
              <a:rPr lang="hu-HU" altLang="en-US" sz="3200" dirty="0">
                <a:solidFill>
                  <a:sysClr val="windowText" lastClr="000000"/>
                </a:solidFill>
                <a:latin typeface="Consolas" panose="020B0609020204030204" pitchFamily="49" charset="0"/>
                <a:cs typeface="Consolas" panose="020B0609020204030204" pitchFamily="49" charset="0"/>
              </a:rPr>
              <a:t>&gt; db.user.update(</a:t>
            </a:r>
          </a:p>
          <a:p>
            <a:pPr eaLnBrk="1" hangingPunct="1"/>
            <a:r>
              <a:rPr lang="hu-HU" altLang="en-US" sz="3200" dirty="0">
                <a:solidFill>
                  <a:sysClr val="windowText" lastClr="000000"/>
                </a:solidFill>
                <a:latin typeface="Consolas" panose="020B0609020204030204" pitchFamily="49" charset="0"/>
                <a:cs typeface="Consolas" panose="020B0609020204030204" pitchFamily="49" charset="0"/>
              </a:rPr>
              <a:t>	{"_id" : ObjectId("51…")},</a:t>
            </a:r>
          </a:p>
          <a:p>
            <a:pPr eaLnBrk="1" hangingPunct="1"/>
            <a:r>
              <a:rPr lang="hu-HU" altLang="en-US" sz="3200" dirty="0">
                <a:solidFill>
                  <a:sysClr val="windowText" lastClr="000000"/>
                </a:solidFill>
                <a:latin typeface="Consolas" panose="020B0609020204030204" pitchFamily="49" charset="0"/>
                <a:cs typeface="Consolas" panose="020B0609020204030204" pitchFamily="49" charset="0"/>
              </a:rPr>
              <a:t>	{</a:t>
            </a:r>
          </a:p>
          <a:p>
            <a:pPr eaLnBrk="1" hangingPunct="1"/>
            <a:r>
              <a:rPr lang="hu-HU" altLang="en-US" sz="3200" dirty="0">
                <a:solidFill>
                  <a:sysClr val="windowText" lastClr="000000"/>
                </a:solidFill>
                <a:latin typeface="Consolas" panose="020B0609020204030204" pitchFamily="49" charset="0"/>
                <a:cs typeface="Consolas" panose="020B0609020204030204" pitchFamily="49" charset="0"/>
              </a:rPr>
              <a:t>		</a:t>
            </a:r>
            <a:r>
              <a:rPr lang="hu-HU" altLang="en-US" sz="3200" b="1" dirty="0">
                <a:solidFill>
                  <a:sysClr val="windowText" lastClr="000000"/>
                </a:solidFill>
                <a:latin typeface="Consolas" panose="020B0609020204030204" pitchFamily="49" charset="0"/>
                <a:cs typeface="Consolas" panose="020B0609020204030204" pitchFamily="49" charset="0"/>
              </a:rPr>
              <a:t>$set</a:t>
            </a:r>
            <a:r>
              <a:rPr lang="hu-HU" altLang="en-US" sz="3200" dirty="0">
                <a:solidFill>
                  <a:sysClr val="windowText" lastClr="000000"/>
                </a:solidFill>
                <a:latin typeface="Consolas" panose="020B0609020204030204" pitchFamily="49" charset="0"/>
                <a:cs typeface="Consolas" panose="020B0609020204030204" pitchFamily="49" charset="0"/>
              </a:rPr>
              <a:t>: {</a:t>
            </a:r>
          </a:p>
          <a:p>
            <a:pPr eaLnBrk="1" hangingPunct="1"/>
            <a:r>
              <a:rPr lang="hu-HU" altLang="en-US" sz="3200" dirty="0">
                <a:solidFill>
                  <a:sysClr val="windowText" lastClr="000000"/>
                </a:solidFill>
                <a:latin typeface="Consolas" panose="020B0609020204030204" pitchFamily="49" charset="0"/>
                <a:cs typeface="Consolas" panose="020B0609020204030204" pitchFamily="49" charset="0"/>
              </a:rPr>
              <a:t>			age: 40,</a:t>
            </a:r>
          </a:p>
          <a:p>
            <a:pPr eaLnBrk="1" hangingPunct="1"/>
            <a:r>
              <a:rPr lang="hu-HU" altLang="en-US" sz="3200" dirty="0">
                <a:solidFill>
                  <a:sysClr val="windowText" lastClr="000000"/>
                </a:solidFill>
                <a:latin typeface="Consolas" panose="020B0609020204030204" pitchFamily="49" charset="0"/>
                <a:cs typeface="Consolas" panose="020B0609020204030204" pitchFamily="49" charset="0"/>
              </a:rPr>
              <a:t>		 	</a:t>
            </a:r>
            <a:r>
              <a:rPr lang="hu-HU" altLang="en-US" sz="3200" u="sng" dirty="0">
                <a:solidFill>
                  <a:sysClr val="windowText" lastClr="000000"/>
                </a:solidFill>
                <a:latin typeface="Consolas" panose="020B0609020204030204" pitchFamily="49" charset="0"/>
                <a:cs typeface="Consolas" panose="020B0609020204030204" pitchFamily="49" charset="0"/>
              </a:rPr>
              <a:t>salary: 7000</a:t>
            </a:r>
            <a:r>
              <a:rPr lang="hu-HU" altLang="en-US" sz="3200" dirty="0">
                <a:solidFill>
                  <a:sysClr val="windowText" lastClr="000000"/>
                </a:solidFill>
                <a:latin typeface="Consolas" panose="020B0609020204030204" pitchFamily="49" charset="0"/>
                <a:cs typeface="Consolas" panose="020B0609020204030204" pitchFamily="49" charset="0"/>
              </a:rPr>
              <a:t>}</a:t>
            </a:r>
          </a:p>
          <a:p>
            <a:pPr eaLnBrk="1" hangingPunct="1"/>
            <a:r>
              <a:rPr lang="hu-HU" altLang="en-US" sz="3200" dirty="0">
                <a:solidFill>
                  <a:sysClr val="windowText" lastClr="000000"/>
                </a:solidFill>
                <a:latin typeface="Consolas" panose="020B0609020204030204" pitchFamily="49" charset="0"/>
                <a:cs typeface="Consolas" panose="020B0609020204030204" pitchFamily="49" charset="0"/>
              </a:rPr>
              <a:t>	}</a:t>
            </a:r>
          </a:p>
          <a:p>
            <a:pPr eaLnBrk="1" hangingPunct="1"/>
            <a:r>
              <a:rPr lang="hu-HU" altLang="en-US" sz="3200" dirty="0">
                <a:solidFill>
                  <a:sysClr val="windowText" lastClr="000000"/>
                </a:solidFill>
                <a:latin typeface="Consolas" panose="020B0609020204030204" pitchFamily="49" charset="0"/>
                <a:cs typeface="Consolas" panose="020B0609020204030204" pitchFamily="49" charset="0"/>
              </a:rPr>
              <a:t>)</a:t>
            </a:r>
          </a:p>
        </p:txBody>
      </p:sp>
      <p:sp>
        <p:nvSpPr>
          <p:cNvPr id="5" name="Slide Number Placeholder 4"/>
          <p:cNvSpPr>
            <a:spLocks noGrp="1"/>
          </p:cNvSpPr>
          <p:nvPr>
            <p:ph type="sldNum" sz="quarter" idx="12"/>
          </p:nvPr>
        </p:nvSpPr>
        <p:spPr/>
        <p:txBody>
          <a:bodyPr/>
          <a:lstStyle/>
          <a:p>
            <a:fld id="{91E941FE-DB72-2149-A072-8CF4451EBF4A}" type="slidenum">
              <a:rPr lang="en-US" smtClean="0"/>
              <a:pPr/>
              <a:t>67</a:t>
            </a:fld>
            <a:endParaRPr lang="en-US"/>
          </a:p>
        </p:txBody>
      </p:sp>
    </p:spTree>
    <p:extLst>
      <p:ext uri="{BB962C8B-B14F-4D97-AF65-F5344CB8AC3E}">
        <p14:creationId xmlns:p14="http://schemas.microsoft.com/office/powerpoint/2010/main" val="31451813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hu-HU" altLang="en-US" dirty="0">
                <a:latin typeface="Futura Medium" panose="020B0602020204020303" pitchFamily="34" charset="-79"/>
                <a:cs typeface="Futura Medium" panose="020B0602020204020303" pitchFamily="34" charset="-79"/>
              </a:rPr>
              <a:t>CRUD </a:t>
            </a:r>
            <a:r>
              <a:rPr lang="hu-HU" altLang="en-US" dirty="0" err="1">
                <a:latin typeface="Futura Medium" panose="020B0602020204020303" pitchFamily="34" charset="-79"/>
                <a:cs typeface="Futura Medium" panose="020B0602020204020303" pitchFamily="34" charset="-79"/>
              </a:rPr>
              <a:t>Example</a:t>
            </a:r>
            <a:endParaRPr lang="hu-HU" altLang="en-US" dirty="0">
              <a:latin typeface="Futura Medium" panose="020B0602020204020303" pitchFamily="34" charset="-79"/>
              <a:cs typeface="Futura Medium" panose="020B0602020204020303" pitchFamily="34" charset="-79"/>
            </a:endParaRPr>
          </a:p>
        </p:txBody>
      </p:sp>
      <p:sp>
        <p:nvSpPr>
          <p:cNvPr id="4" name="Lekerekített téglalap 12"/>
          <p:cNvSpPr/>
          <p:nvPr/>
        </p:nvSpPr>
        <p:spPr>
          <a:xfrm>
            <a:off x="3429000" y="1828801"/>
            <a:ext cx="5334000" cy="373638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tabLst>
                <a:tab pos="536575" algn="l"/>
              </a:tabLst>
              <a:defRPr>
                <a:solidFill>
                  <a:schemeClr val="tx1"/>
                </a:solidFill>
                <a:latin typeface="Arial" pitchFamily="34" charset="0"/>
              </a:defRPr>
            </a:lvl1pPr>
            <a:lvl2pPr marL="742950" indent="-285750" eaLnBrk="0" hangingPunct="0">
              <a:tabLst>
                <a:tab pos="536575" algn="l"/>
              </a:tabLst>
              <a:defRPr>
                <a:solidFill>
                  <a:schemeClr val="tx1"/>
                </a:solidFill>
                <a:latin typeface="Arial" pitchFamily="34" charset="0"/>
              </a:defRPr>
            </a:lvl2pPr>
            <a:lvl3pPr marL="1143000" indent="-228600" eaLnBrk="0" hangingPunct="0">
              <a:tabLst>
                <a:tab pos="536575" algn="l"/>
              </a:tabLst>
              <a:defRPr>
                <a:solidFill>
                  <a:schemeClr val="tx1"/>
                </a:solidFill>
                <a:latin typeface="Arial" pitchFamily="34" charset="0"/>
              </a:defRPr>
            </a:lvl3pPr>
            <a:lvl4pPr marL="1600200" indent="-228600" eaLnBrk="0" hangingPunct="0">
              <a:tabLst>
                <a:tab pos="536575" algn="l"/>
              </a:tabLst>
              <a:defRPr>
                <a:solidFill>
                  <a:schemeClr val="tx1"/>
                </a:solidFill>
                <a:latin typeface="Arial" pitchFamily="34" charset="0"/>
              </a:defRPr>
            </a:lvl4pPr>
            <a:lvl5pPr marL="2057400" indent="-228600" eaLnBrk="0" hangingPunct="0">
              <a:tabLst>
                <a:tab pos="536575" algn="l"/>
              </a:tabLst>
              <a:defRPr>
                <a:solidFill>
                  <a:schemeClr val="tx1"/>
                </a:solidFill>
                <a:latin typeface="Arial" pitchFamily="34" charset="0"/>
              </a:defRPr>
            </a:lvl5pPr>
            <a:lvl6pPr marL="2514600" indent="-228600" eaLnBrk="0" fontAlgn="base" hangingPunct="0">
              <a:spcBef>
                <a:spcPct val="0"/>
              </a:spcBef>
              <a:spcAft>
                <a:spcPct val="0"/>
              </a:spcAft>
              <a:tabLst>
                <a:tab pos="536575" algn="l"/>
              </a:tabLst>
              <a:defRPr>
                <a:solidFill>
                  <a:schemeClr val="tx1"/>
                </a:solidFill>
                <a:latin typeface="Arial" pitchFamily="34" charset="0"/>
              </a:defRPr>
            </a:lvl6pPr>
            <a:lvl7pPr marL="2971800" indent="-228600" eaLnBrk="0" fontAlgn="base" hangingPunct="0">
              <a:spcBef>
                <a:spcPct val="0"/>
              </a:spcBef>
              <a:spcAft>
                <a:spcPct val="0"/>
              </a:spcAft>
              <a:tabLst>
                <a:tab pos="536575" algn="l"/>
              </a:tabLst>
              <a:defRPr>
                <a:solidFill>
                  <a:schemeClr val="tx1"/>
                </a:solidFill>
                <a:latin typeface="Arial" pitchFamily="34" charset="0"/>
              </a:defRPr>
            </a:lvl7pPr>
            <a:lvl8pPr marL="3429000" indent="-228600" eaLnBrk="0" fontAlgn="base" hangingPunct="0">
              <a:spcBef>
                <a:spcPct val="0"/>
              </a:spcBef>
              <a:spcAft>
                <a:spcPct val="0"/>
              </a:spcAft>
              <a:tabLst>
                <a:tab pos="536575" algn="l"/>
              </a:tabLst>
              <a:defRPr>
                <a:solidFill>
                  <a:schemeClr val="tx1"/>
                </a:solidFill>
                <a:latin typeface="Arial" pitchFamily="34" charset="0"/>
              </a:defRPr>
            </a:lvl8pPr>
            <a:lvl9pPr marL="3886200" indent="-228600" eaLnBrk="0" fontAlgn="base" hangingPunct="0">
              <a:spcBef>
                <a:spcPct val="0"/>
              </a:spcBef>
              <a:spcAft>
                <a:spcPct val="0"/>
              </a:spcAft>
              <a:tabLst>
                <a:tab pos="536575" algn="l"/>
              </a:tabLst>
              <a:defRPr>
                <a:solidFill>
                  <a:schemeClr val="tx1"/>
                </a:solidFill>
                <a:latin typeface="Arial" pitchFamily="34" charset="0"/>
              </a:defRPr>
            </a:lvl9pPr>
          </a:lstStyle>
          <a:p>
            <a:pPr eaLnBrk="1" hangingPunct="1"/>
            <a:r>
              <a:rPr lang="hu-HU" altLang="en-US" sz="3200" dirty="0">
                <a:solidFill>
                  <a:sysClr val="windowText" lastClr="000000"/>
                </a:solidFill>
                <a:latin typeface="Consolas" panose="020B0609020204030204" pitchFamily="49" charset="0"/>
                <a:cs typeface="Consolas" panose="020B0609020204030204" pitchFamily="49" charset="0"/>
              </a:rPr>
              <a:t>&gt; </a:t>
            </a:r>
            <a:r>
              <a:rPr lang="hu-HU" altLang="en-US" sz="3200" dirty="0" err="1">
                <a:solidFill>
                  <a:sysClr val="windowText" lastClr="000000"/>
                </a:solidFill>
                <a:latin typeface="Consolas" panose="020B0609020204030204" pitchFamily="49" charset="0"/>
                <a:cs typeface="Consolas" panose="020B0609020204030204" pitchFamily="49" charset="0"/>
              </a:rPr>
              <a:t>db.user.remove</a:t>
            </a:r>
            <a:r>
              <a:rPr lang="hu-HU" altLang="en-US" sz="3200" dirty="0">
                <a:solidFill>
                  <a:sysClr val="windowText" lastClr="000000"/>
                </a:solidFill>
                <a:latin typeface="Consolas" panose="020B0609020204030204" pitchFamily="49" charset="0"/>
                <a:cs typeface="Consolas" panose="020B0609020204030204" pitchFamily="49" charset="0"/>
              </a:rPr>
              <a:t>({</a:t>
            </a:r>
          </a:p>
          <a:p>
            <a:pPr eaLnBrk="1" hangingPunct="1"/>
            <a:r>
              <a:rPr lang="hu-HU" altLang="en-US" sz="3200" dirty="0">
                <a:solidFill>
                  <a:sysClr val="windowText" lastClr="000000"/>
                </a:solidFill>
                <a:latin typeface="Consolas" panose="020B0609020204030204" pitchFamily="49" charset="0"/>
                <a:cs typeface="Consolas" panose="020B0609020204030204" pitchFamily="49" charset="0"/>
              </a:rPr>
              <a:t>	"</a:t>
            </a:r>
            <a:r>
              <a:rPr lang="hu-HU" altLang="en-US" sz="3200" dirty="0" err="1">
                <a:solidFill>
                  <a:sysClr val="windowText" lastClr="000000"/>
                </a:solidFill>
                <a:latin typeface="Consolas" panose="020B0609020204030204" pitchFamily="49" charset="0"/>
                <a:cs typeface="Consolas" panose="020B0609020204030204" pitchFamily="49" charset="0"/>
              </a:rPr>
              <a:t>first</a:t>
            </a:r>
            <a:r>
              <a:rPr lang="hu-HU" altLang="en-US" sz="3200" dirty="0">
                <a:solidFill>
                  <a:sysClr val="windowText" lastClr="000000"/>
                </a:solidFill>
                <a:latin typeface="Consolas" panose="020B0609020204030204" pitchFamily="49" charset="0"/>
                <a:cs typeface="Consolas" panose="020B0609020204030204" pitchFamily="49" charset="0"/>
              </a:rPr>
              <a:t>": /^J/ </a:t>
            </a:r>
          </a:p>
          <a:p>
            <a:pPr eaLnBrk="1" hangingPunct="1"/>
            <a:r>
              <a:rPr lang="hu-HU" altLang="en-US" sz="3200" dirty="0">
                <a:solidFill>
                  <a:sysClr val="windowText" lastClr="000000"/>
                </a:solidFill>
                <a:latin typeface="Consolas" panose="020B0609020204030204" pitchFamily="49" charset="0"/>
                <a:cs typeface="Consolas" panose="020B0609020204030204" pitchFamily="49" charset="0"/>
              </a:rPr>
              <a:t>})</a:t>
            </a:r>
          </a:p>
        </p:txBody>
      </p:sp>
      <p:sp>
        <p:nvSpPr>
          <p:cNvPr id="5" name="Slide Number Placeholder 4"/>
          <p:cNvSpPr>
            <a:spLocks noGrp="1"/>
          </p:cNvSpPr>
          <p:nvPr>
            <p:ph type="sldNum" sz="quarter" idx="12"/>
          </p:nvPr>
        </p:nvSpPr>
        <p:spPr/>
        <p:txBody>
          <a:bodyPr/>
          <a:lstStyle/>
          <a:p>
            <a:fld id="{91E941FE-DB72-2149-A072-8CF4451EBF4A}" type="slidenum">
              <a:rPr lang="en-US" smtClean="0"/>
              <a:pPr/>
              <a:t>68</a:t>
            </a:fld>
            <a:endParaRPr lang="en-US"/>
          </a:p>
        </p:txBody>
      </p:sp>
      <p:cxnSp>
        <p:nvCxnSpPr>
          <p:cNvPr id="7" name="Straight Arrow Connector 6">
            <a:extLst>
              <a:ext uri="{FF2B5EF4-FFF2-40B4-BE49-F238E27FC236}">
                <a16:creationId xmlns:a16="http://schemas.microsoft.com/office/drawing/2014/main" id="{7C627AF9-70AE-5B4F-93E8-925825518F1B}"/>
              </a:ext>
            </a:extLst>
          </p:cNvPr>
          <p:cNvCxnSpPr/>
          <p:nvPr/>
        </p:nvCxnSpPr>
        <p:spPr>
          <a:xfrm flipH="1">
            <a:off x="7391400" y="3696994"/>
            <a:ext cx="13716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8AB76D7-22FE-C54F-BE9E-DA39050619A4}"/>
              </a:ext>
            </a:extLst>
          </p:cNvPr>
          <p:cNvSpPr txBox="1"/>
          <p:nvPr/>
        </p:nvSpPr>
        <p:spPr>
          <a:xfrm>
            <a:off x="8915401" y="3435384"/>
            <a:ext cx="1029193" cy="523220"/>
          </a:xfrm>
          <a:prstGeom prst="rect">
            <a:avLst/>
          </a:prstGeom>
          <a:noFill/>
        </p:spPr>
        <p:txBody>
          <a:bodyPr wrap="none" rtlCol="0">
            <a:spAutoFit/>
          </a:bodyPr>
          <a:lstStyle/>
          <a:p>
            <a:r>
              <a:rPr lang="en-US" sz="2800" dirty="0">
                <a:latin typeface="Garamond" panose="02020404030301010803" pitchFamily="18" charset="0"/>
              </a:rPr>
              <a:t>Regex</a:t>
            </a:r>
          </a:p>
        </p:txBody>
      </p:sp>
    </p:spTree>
    <p:extLst>
      <p:ext uri="{BB962C8B-B14F-4D97-AF65-F5344CB8AC3E}">
        <p14:creationId xmlns:p14="http://schemas.microsoft.com/office/powerpoint/2010/main" val="20774772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altLang="en-US" dirty="0">
                <a:latin typeface="Futura Medium" panose="020B0602020204020303" pitchFamily="34" charset="-79"/>
                <a:cs typeface="Futura Medium" panose="020B0602020204020303" pitchFamily="34" charset="-79"/>
              </a:rPr>
              <a:t>Basic operations</a:t>
            </a:r>
          </a:p>
        </p:txBody>
      </p:sp>
      <p:pic>
        <p:nvPicPr>
          <p:cNvPr id="13316" name="Picture 2" descr="A MongoDB docu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075" y="1474787"/>
            <a:ext cx="542925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6" descr="A collection of MongoDB documen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3657600"/>
            <a:ext cx="49530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ight Brace 3"/>
          <p:cNvSpPr/>
          <p:nvPr/>
        </p:nvSpPr>
        <p:spPr>
          <a:xfrm>
            <a:off x="7529512" y="3455988"/>
            <a:ext cx="838200" cy="2678113"/>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3320" name="TextBox 4"/>
          <p:cNvSpPr txBox="1">
            <a:spLocks noChangeArrowheads="1"/>
          </p:cNvSpPr>
          <p:nvPr/>
        </p:nvSpPr>
        <p:spPr bwMode="auto">
          <a:xfrm>
            <a:off x="8609012" y="4610101"/>
            <a:ext cx="749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r>
              <a:rPr lang="en-US" altLang="en-US"/>
              <a:t>users</a:t>
            </a:r>
          </a:p>
        </p:txBody>
      </p:sp>
      <p:sp>
        <p:nvSpPr>
          <p:cNvPr id="2" name="Slide Number Placeholder 1"/>
          <p:cNvSpPr>
            <a:spLocks noGrp="1"/>
          </p:cNvSpPr>
          <p:nvPr>
            <p:ph type="sldNum" sz="quarter" idx="12"/>
          </p:nvPr>
        </p:nvSpPr>
        <p:spPr/>
        <p:txBody>
          <a:bodyPr/>
          <a:lstStyle/>
          <a:p>
            <a:fld id="{91E941FE-DB72-2149-A072-8CF4451EBF4A}" type="slidenum">
              <a:rPr lang="en-US" smtClean="0"/>
              <a:pPr/>
              <a:t>69</a:t>
            </a:fld>
            <a:endParaRPr lang="en-US"/>
          </a:p>
        </p:txBody>
      </p:sp>
    </p:spTree>
    <p:extLst>
      <p:ext uri="{BB962C8B-B14F-4D97-AF65-F5344CB8AC3E}">
        <p14:creationId xmlns:p14="http://schemas.microsoft.com/office/powerpoint/2010/main" val="902564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dirty="0">
                <a:latin typeface="Futura Medium" panose="020B0602020204020303" pitchFamily="34" charset="-79"/>
                <a:cs typeface="Futura Medium" panose="020B0602020204020303" pitchFamily="34" charset="-79"/>
              </a:rPr>
              <a:t>RDBMS Limitations</a:t>
            </a:r>
          </a:p>
        </p:txBody>
      </p:sp>
      <p:sp>
        <p:nvSpPr>
          <p:cNvPr id="14339" name="Content Placeholder 2"/>
          <p:cNvSpPr>
            <a:spLocks noGrp="1"/>
          </p:cNvSpPr>
          <p:nvPr>
            <p:ph idx="1"/>
          </p:nvPr>
        </p:nvSpPr>
        <p:spPr>
          <a:xfrm>
            <a:off x="1981200" y="2133600"/>
            <a:ext cx="8229600" cy="4897438"/>
          </a:xfrm>
        </p:spPr>
        <p:txBody>
          <a:bodyPr/>
          <a:lstStyle/>
          <a:p>
            <a:pPr marL="109537" indent="0">
              <a:buNone/>
            </a:pPr>
            <a:r>
              <a:rPr lang="en-US" b="1" dirty="0">
                <a:latin typeface="Garamond" panose="02020404030301010803" pitchFamily="18" charset="0"/>
                <a:cs typeface="Times New Roman" charset="0"/>
              </a:rPr>
              <a:t>Velocity </a:t>
            </a:r>
            <a:r>
              <a:rPr lang="en-US" dirty="0">
                <a:latin typeface="Garamond" panose="02020404030301010803" pitchFamily="18" charset="0"/>
                <a:cs typeface="Times New Roman" charset="0"/>
              </a:rPr>
              <a:t>– Distributed management is difficult</a:t>
            </a:r>
          </a:p>
          <a:p>
            <a:pPr marL="109537" indent="0">
              <a:buNone/>
            </a:pPr>
            <a:endParaRPr lang="en-US" dirty="0">
              <a:latin typeface="Garamond" panose="02020404030301010803" pitchFamily="18" charset="0"/>
              <a:cs typeface="Times New Roman" charset="0"/>
            </a:endParaRPr>
          </a:p>
          <a:p>
            <a:pPr marL="109537" indent="0">
              <a:buNone/>
            </a:pPr>
            <a:r>
              <a:rPr lang="en-US" b="1" dirty="0">
                <a:latin typeface="Garamond" panose="02020404030301010803" pitchFamily="18" charset="0"/>
                <a:cs typeface="Times New Roman" charset="0"/>
              </a:rPr>
              <a:t>Volume </a:t>
            </a:r>
            <a:r>
              <a:rPr lang="en-US" dirty="0">
                <a:latin typeface="Garamond" panose="02020404030301010803" pitchFamily="18" charset="0"/>
                <a:cs typeface="Times New Roman" charset="0"/>
              </a:rPr>
              <a:t>– Scaling up versus scaling out; row-based storage is memory inefficient and slow</a:t>
            </a:r>
          </a:p>
          <a:p>
            <a:pPr marL="109537" indent="0">
              <a:buNone/>
            </a:pPr>
            <a:endParaRPr lang="en-US" dirty="0">
              <a:latin typeface="Garamond" panose="02020404030301010803" pitchFamily="18" charset="0"/>
              <a:cs typeface="Times New Roman" charset="0"/>
            </a:endParaRPr>
          </a:p>
          <a:p>
            <a:pPr marL="109537" indent="0">
              <a:buNone/>
            </a:pPr>
            <a:r>
              <a:rPr lang="en-US" b="1" dirty="0">
                <a:latin typeface="Garamond" panose="02020404030301010803" pitchFamily="18" charset="0"/>
                <a:cs typeface="Times New Roman" charset="0"/>
              </a:rPr>
              <a:t>Variety </a:t>
            </a:r>
            <a:r>
              <a:rPr lang="en-US" dirty="0">
                <a:latin typeface="Garamond" panose="02020404030301010803" pitchFamily="18" charset="0"/>
                <a:cs typeface="Times New Roman" charset="0"/>
              </a:rPr>
              <a:t>– RDBMS expect structured data</a:t>
            </a:r>
          </a:p>
        </p:txBody>
      </p:sp>
      <p:sp>
        <p:nvSpPr>
          <p:cNvPr id="3" name="Slide Number Placeholder 2"/>
          <p:cNvSpPr>
            <a:spLocks noGrp="1"/>
          </p:cNvSpPr>
          <p:nvPr>
            <p:ph type="sldNum" sz="quarter" idx="12"/>
          </p:nvPr>
        </p:nvSpPr>
        <p:spPr/>
        <p:txBody>
          <a:bodyPr/>
          <a:lstStyle/>
          <a:p>
            <a:fld id="{91E941FE-DB72-2149-A072-8CF4451EBF4A}" type="slidenum">
              <a:rPr lang="en-US" smtClean="0"/>
              <a:pPr/>
              <a:t>7</a:t>
            </a:fld>
            <a:endParaRPr lang="en-US"/>
          </a:p>
        </p:txBody>
      </p:sp>
    </p:spTree>
    <p:extLst>
      <p:ext uri="{BB962C8B-B14F-4D97-AF65-F5344CB8AC3E}">
        <p14:creationId xmlns:p14="http://schemas.microsoft.com/office/powerpoint/2010/main" val="17104764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endParaRPr lang="en-US" altLang="en-US" dirty="0"/>
          </a:p>
        </p:txBody>
      </p:sp>
      <p:pic>
        <p:nvPicPr>
          <p:cNvPr id="1536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3400" y="2376488"/>
            <a:ext cx="629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78200" y="4292600"/>
            <a:ext cx="59944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7" name="TextBox 5"/>
          <p:cNvSpPr txBox="1">
            <a:spLocks noChangeArrowheads="1"/>
          </p:cNvSpPr>
          <p:nvPr/>
        </p:nvSpPr>
        <p:spPr bwMode="auto">
          <a:xfrm>
            <a:off x="1981201" y="2008188"/>
            <a:ext cx="6461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r>
              <a:rPr lang="en-US" altLang="en-US"/>
              <a:t>SQL</a:t>
            </a:r>
          </a:p>
        </p:txBody>
      </p:sp>
      <p:sp>
        <p:nvSpPr>
          <p:cNvPr id="15368" name="TextBox 11"/>
          <p:cNvSpPr txBox="1">
            <a:spLocks noChangeArrowheads="1"/>
          </p:cNvSpPr>
          <p:nvPr/>
        </p:nvSpPr>
        <p:spPr bwMode="auto">
          <a:xfrm>
            <a:off x="1976438" y="3957638"/>
            <a:ext cx="1211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r>
              <a:rPr lang="en-US" altLang="en-US"/>
              <a:t>MongoDB</a:t>
            </a:r>
          </a:p>
        </p:txBody>
      </p:sp>
      <p:sp>
        <p:nvSpPr>
          <p:cNvPr id="15369" name="Rectangle 12"/>
          <p:cNvSpPr>
            <a:spLocks noChangeArrowheads="1"/>
          </p:cNvSpPr>
          <p:nvPr/>
        </p:nvSpPr>
        <p:spPr bwMode="auto">
          <a:xfrm>
            <a:off x="1976438" y="1366839"/>
            <a:ext cx="83105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r>
              <a:rPr lang="en-US" altLang="en-US" i="1"/>
              <a:t>Insert a new user.</a:t>
            </a:r>
          </a:p>
        </p:txBody>
      </p:sp>
      <p:sp>
        <p:nvSpPr>
          <p:cNvPr id="2" name="Slide Number Placeholder 1"/>
          <p:cNvSpPr>
            <a:spLocks noGrp="1"/>
          </p:cNvSpPr>
          <p:nvPr>
            <p:ph type="sldNum" sz="quarter" idx="12"/>
          </p:nvPr>
        </p:nvSpPr>
        <p:spPr/>
        <p:txBody>
          <a:bodyPr/>
          <a:lstStyle/>
          <a:p>
            <a:fld id="{91E941FE-DB72-2149-A072-8CF4451EBF4A}" type="slidenum">
              <a:rPr lang="en-US" smtClean="0"/>
              <a:pPr/>
              <a:t>70</a:t>
            </a:fld>
            <a:endParaRPr lang="en-US"/>
          </a:p>
        </p:txBody>
      </p:sp>
    </p:spTree>
    <p:extLst>
      <p:ext uri="{BB962C8B-B14F-4D97-AF65-F5344CB8AC3E}">
        <p14:creationId xmlns:p14="http://schemas.microsoft.com/office/powerpoint/2010/main" val="29082674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The stages of a MongoDB insert operation."/>
          <p:cNvPicPr>
            <a:picLocks noChangeAspect="1" noChangeArrowheads="1"/>
          </p:cNvPicPr>
          <p:nvPr/>
        </p:nvPicPr>
        <p:blipFill>
          <a:blip r:embed="rId3" cstate="email">
            <a:extLst>
              <a:ext uri="{28A0092B-C50C-407E-A947-70E740481C1C}">
                <a14:useLocalDpi xmlns:a14="http://schemas.microsoft.com/office/drawing/2010/main" val="0"/>
              </a:ext>
            </a:extLst>
          </a:blip>
          <a:srcRect b="4042"/>
          <a:stretch>
            <a:fillRect/>
          </a:stretch>
        </p:blipFill>
        <p:spPr bwMode="auto">
          <a:xfrm>
            <a:off x="2286000" y="1493727"/>
            <a:ext cx="6934200" cy="5089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itle 1"/>
          <p:cNvSpPr>
            <a:spLocks noGrp="1"/>
          </p:cNvSpPr>
          <p:nvPr>
            <p:ph type="title"/>
          </p:nvPr>
        </p:nvSpPr>
        <p:spPr/>
        <p:txBody>
          <a:bodyPr/>
          <a:lstStyle/>
          <a:p>
            <a:pPr eaLnBrk="1" hangingPunct="1"/>
            <a:endParaRPr lang="en-US" altLang="en-US" dirty="0"/>
          </a:p>
        </p:txBody>
      </p:sp>
      <p:sp>
        <p:nvSpPr>
          <p:cNvPr id="2" name="Slide Number Placeholder 1"/>
          <p:cNvSpPr>
            <a:spLocks noGrp="1"/>
          </p:cNvSpPr>
          <p:nvPr>
            <p:ph type="sldNum" sz="quarter" idx="12"/>
          </p:nvPr>
        </p:nvSpPr>
        <p:spPr/>
        <p:txBody>
          <a:bodyPr/>
          <a:lstStyle/>
          <a:p>
            <a:fld id="{91E941FE-DB72-2149-A072-8CF4451EBF4A}" type="slidenum">
              <a:rPr lang="en-US" smtClean="0"/>
              <a:pPr/>
              <a:t>71</a:t>
            </a:fld>
            <a:endParaRPr lang="en-US"/>
          </a:p>
        </p:txBody>
      </p:sp>
    </p:spTree>
    <p:extLst>
      <p:ext uri="{BB962C8B-B14F-4D97-AF65-F5344CB8AC3E}">
        <p14:creationId xmlns:p14="http://schemas.microsoft.com/office/powerpoint/2010/main" val="15167904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endParaRPr lang="en-US" altLang="en-US" dirty="0"/>
          </a:p>
        </p:txBody>
      </p:sp>
      <p:pic>
        <p:nvPicPr>
          <p:cNvPr id="19460" name="Picture 2" descr="The stages of a MongoDB query with a query criteria and a sort modifi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885950"/>
            <a:ext cx="85725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Rectangle 7"/>
          <p:cNvSpPr>
            <a:spLocks noChangeArrowheads="1"/>
          </p:cNvSpPr>
          <p:nvPr/>
        </p:nvSpPr>
        <p:spPr bwMode="auto">
          <a:xfrm>
            <a:off x="1976438" y="1366839"/>
            <a:ext cx="83105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r>
              <a:rPr lang="en-US" altLang="en-US" i="1"/>
              <a:t>Find the users of age greater than 18 and sort by age.</a:t>
            </a:r>
          </a:p>
        </p:txBody>
      </p:sp>
      <p:sp>
        <p:nvSpPr>
          <p:cNvPr id="2" name="Slide Number Placeholder 1"/>
          <p:cNvSpPr>
            <a:spLocks noGrp="1"/>
          </p:cNvSpPr>
          <p:nvPr>
            <p:ph type="sldNum" sz="quarter" idx="12"/>
          </p:nvPr>
        </p:nvSpPr>
        <p:spPr/>
        <p:txBody>
          <a:bodyPr/>
          <a:lstStyle/>
          <a:p>
            <a:fld id="{91E941FE-DB72-2149-A072-8CF4451EBF4A}" type="slidenum">
              <a:rPr lang="en-US" smtClean="0"/>
              <a:pPr/>
              <a:t>72</a:t>
            </a:fld>
            <a:endParaRPr lang="en-US"/>
          </a:p>
        </p:txBody>
      </p:sp>
    </p:spTree>
    <p:extLst>
      <p:ext uri="{BB962C8B-B14F-4D97-AF65-F5344CB8AC3E}">
        <p14:creationId xmlns:p14="http://schemas.microsoft.com/office/powerpoint/2010/main" val="1731377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endParaRPr lang="en-US" altLang="en-US" dirty="0"/>
          </a:p>
        </p:txBody>
      </p:sp>
      <p:sp>
        <p:nvSpPr>
          <p:cNvPr id="21509" name="TextBox 7"/>
          <p:cNvSpPr txBox="1">
            <a:spLocks noChangeArrowheads="1"/>
          </p:cNvSpPr>
          <p:nvPr/>
        </p:nvSpPr>
        <p:spPr bwMode="auto">
          <a:xfrm>
            <a:off x="1981201" y="2387600"/>
            <a:ext cx="6461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r>
              <a:rPr lang="en-US" altLang="en-US"/>
              <a:t>SQL</a:t>
            </a:r>
          </a:p>
        </p:txBody>
      </p:sp>
      <p:sp>
        <p:nvSpPr>
          <p:cNvPr id="21510" name="TextBox 8"/>
          <p:cNvSpPr txBox="1">
            <a:spLocks noChangeArrowheads="1"/>
          </p:cNvSpPr>
          <p:nvPr/>
        </p:nvSpPr>
        <p:spPr bwMode="auto">
          <a:xfrm>
            <a:off x="1976438" y="4337050"/>
            <a:ext cx="1211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r>
              <a:rPr lang="en-US" altLang="en-US"/>
              <a:t>MongoDB</a:t>
            </a:r>
          </a:p>
        </p:txBody>
      </p:sp>
      <p:pic>
        <p:nvPicPr>
          <p:cNvPr id="2151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4724401"/>
            <a:ext cx="6096000"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56000" y="2755900"/>
            <a:ext cx="5080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3" name="Rectangle 3"/>
          <p:cNvSpPr>
            <a:spLocks noChangeArrowheads="1"/>
          </p:cNvSpPr>
          <p:nvPr/>
        </p:nvSpPr>
        <p:spPr bwMode="auto">
          <a:xfrm>
            <a:off x="1976438" y="1366839"/>
            <a:ext cx="83105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r>
              <a:rPr lang="en-US" altLang="en-US" i="1"/>
              <a:t>Update the users of age greater than 18 by setting the status field to A.</a:t>
            </a:r>
          </a:p>
        </p:txBody>
      </p:sp>
      <p:sp>
        <p:nvSpPr>
          <p:cNvPr id="2" name="Slide Number Placeholder 1"/>
          <p:cNvSpPr>
            <a:spLocks noGrp="1"/>
          </p:cNvSpPr>
          <p:nvPr>
            <p:ph type="sldNum" sz="quarter" idx="12"/>
          </p:nvPr>
        </p:nvSpPr>
        <p:spPr/>
        <p:txBody>
          <a:bodyPr/>
          <a:lstStyle/>
          <a:p>
            <a:fld id="{91E941FE-DB72-2149-A072-8CF4451EBF4A}" type="slidenum">
              <a:rPr lang="en-US" smtClean="0"/>
              <a:pPr/>
              <a:t>73</a:t>
            </a:fld>
            <a:endParaRPr lang="en-US"/>
          </a:p>
        </p:txBody>
      </p:sp>
    </p:spTree>
    <p:extLst>
      <p:ext uri="{BB962C8B-B14F-4D97-AF65-F5344CB8AC3E}">
        <p14:creationId xmlns:p14="http://schemas.microsoft.com/office/powerpoint/2010/main" val="27006095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endParaRPr lang="en-US" altLang="en-US" dirty="0"/>
          </a:p>
        </p:txBody>
      </p:sp>
      <p:pic>
        <p:nvPicPr>
          <p:cNvPr id="2355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41713" y="4816475"/>
            <a:ext cx="5080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41713" y="2600325"/>
            <a:ext cx="50800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TextBox 7"/>
          <p:cNvSpPr txBox="1">
            <a:spLocks noChangeArrowheads="1"/>
          </p:cNvSpPr>
          <p:nvPr/>
        </p:nvSpPr>
        <p:spPr bwMode="auto">
          <a:xfrm>
            <a:off x="1981201" y="220980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r>
              <a:rPr lang="en-US" altLang="en-US"/>
              <a:t>SQL</a:t>
            </a:r>
          </a:p>
        </p:txBody>
      </p:sp>
      <p:sp>
        <p:nvSpPr>
          <p:cNvPr id="23560" name="TextBox 8"/>
          <p:cNvSpPr txBox="1">
            <a:spLocks noChangeArrowheads="1"/>
          </p:cNvSpPr>
          <p:nvPr/>
        </p:nvSpPr>
        <p:spPr bwMode="auto">
          <a:xfrm>
            <a:off x="1976438" y="4159250"/>
            <a:ext cx="1211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r>
              <a:rPr lang="en-US" altLang="en-US"/>
              <a:t>MongoDB</a:t>
            </a:r>
          </a:p>
        </p:txBody>
      </p:sp>
      <p:sp>
        <p:nvSpPr>
          <p:cNvPr id="23561" name="Rectangle 4"/>
          <p:cNvSpPr>
            <a:spLocks noChangeArrowheads="1"/>
          </p:cNvSpPr>
          <p:nvPr/>
        </p:nvSpPr>
        <p:spPr bwMode="auto">
          <a:xfrm>
            <a:off x="1976438" y="1323975"/>
            <a:ext cx="83105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r>
              <a:rPr lang="en-US" altLang="en-US" i="1"/>
              <a:t>Delete the users with status equal to D.</a:t>
            </a:r>
          </a:p>
        </p:txBody>
      </p:sp>
      <p:sp>
        <p:nvSpPr>
          <p:cNvPr id="2" name="Slide Number Placeholder 1"/>
          <p:cNvSpPr>
            <a:spLocks noGrp="1"/>
          </p:cNvSpPr>
          <p:nvPr>
            <p:ph type="sldNum" sz="quarter" idx="12"/>
          </p:nvPr>
        </p:nvSpPr>
        <p:spPr/>
        <p:txBody>
          <a:bodyPr/>
          <a:lstStyle/>
          <a:p>
            <a:fld id="{91E941FE-DB72-2149-A072-8CF4451EBF4A}" type="slidenum">
              <a:rPr lang="en-US" smtClean="0"/>
              <a:pPr/>
              <a:t>74</a:t>
            </a:fld>
            <a:endParaRPr lang="en-US"/>
          </a:p>
        </p:txBody>
      </p:sp>
    </p:spTree>
    <p:extLst>
      <p:ext uri="{BB962C8B-B14F-4D97-AF65-F5344CB8AC3E}">
        <p14:creationId xmlns:p14="http://schemas.microsoft.com/office/powerpoint/2010/main" val="19624764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Querying Data </a:t>
            </a:r>
            <a:r>
              <a:rPr lang="en-US" dirty="0" err="1"/>
              <a:t>db.mycol.find</a:t>
            </a:r>
            <a:r>
              <a:rPr lang="en-US" dirty="0"/>
              <a:t>().pretty()</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97261067"/>
              </p:ext>
            </p:extLst>
          </p:nvPr>
        </p:nvGraphicFramePr>
        <p:xfrm>
          <a:off x="838200" y="1935480"/>
          <a:ext cx="9706583" cy="2987040"/>
        </p:xfrm>
        <a:graphic>
          <a:graphicData uri="http://schemas.openxmlformats.org/drawingml/2006/table">
            <a:tbl>
              <a:tblPr firstRow="1" bandRow="1">
                <a:tableStyleId>{5C22544A-7EE6-4342-B048-85BDC9FD1C3A}</a:tableStyleId>
              </a:tblPr>
              <a:tblGrid>
                <a:gridCol w="3606197">
                  <a:extLst>
                    <a:ext uri="{9D8B030D-6E8A-4147-A177-3AD203B41FA5}">
                      <a16:colId xmlns:a16="http://schemas.microsoft.com/office/drawing/2014/main" val="20000"/>
                    </a:ext>
                  </a:extLst>
                </a:gridCol>
                <a:gridCol w="6100386">
                  <a:extLst>
                    <a:ext uri="{9D8B030D-6E8A-4147-A177-3AD203B41FA5}">
                      <a16:colId xmlns:a16="http://schemas.microsoft.com/office/drawing/2014/main" val="20001"/>
                    </a:ext>
                  </a:extLst>
                </a:gridCol>
              </a:tblGrid>
              <a:tr h="384432">
                <a:tc>
                  <a:txBody>
                    <a:bodyPr/>
                    <a:lstStyle/>
                    <a:p>
                      <a:pPr algn="ctr" fontAlgn="t"/>
                      <a:r>
                        <a:rPr lang="en-US" dirty="0">
                          <a:effectLst/>
                        </a:rPr>
                        <a:t>RDBMS Equivalent</a:t>
                      </a:r>
                    </a:p>
                  </a:txBody>
                  <a:tcPr marL="76200" marR="76200" marT="76200" marB="76200"/>
                </a:tc>
                <a:tc>
                  <a:txBody>
                    <a:bodyPr/>
                    <a:lstStyle/>
                    <a:p>
                      <a:pPr algn="ctr" fontAlgn="t"/>
                      <a:r>
                        <a:rPr lang="en-US" dirty="0">
                          <a:effectLst/>
                        </a:rPr>
                        <a:t>MongoDB Syntax</a:t>
                      </a:r>
                    </a:p>
                  </a:txBody>
                  <a:tcPr marL="76200" marR="76200" marT="76200" marB="76200"/>
                </a:tc>
                <a:extLst>
                  <a:ext uri="{0D108BD9-81ED-4DB2-BD59-A6C34878D82A}">
                    <a16:rowId xmlns:a16="http://schemas.microsoft.com/office/drawing/2014/main" val="10000"/>
                  </a:ext>
                </a:extLst>
              </a:tr>
              <a:tr h="370840">
                <a:tc>
                  <a:txBody>
                    <a:bodyPr/>
                    <a:lstStyle/>
                    <a:p>
                      <a:pPr fontAlgn="t"/>
                      <a:r>
                        <a:rPr lang="en-US" dirty="0">
                          <a:effectLst/>
                        </a:rPr>
                        <a:t>where </a:t>
                      </a:r>
                      <a:r>
                        <a:rPr lang="en-US" dirty="0" err="1">
                          <a:effectLst/>
                        </a:rPr>
                        <a:t>lname</a:t>
                      </a:r>
                      <a:r>
                        <a:rPr lang="en-US" dirty="0">
                          <a:effectLst/>
                        </a:rPr>
                        <a:t> = '</a:t>
                      </a:r>
                      <a:r>
                        <a:rPr lang="en-US" dirty="0" err="1">
                          <a:effectLst/>
                        </a:rPr>
                        <a:t>kaltman</a:t>
                      </a:r>
                      <a:r>
                        <a:rPr lang="en-US" dirty="0">
                          <a:effectLst/>
                        </a:rPr>
                        <a:t>'</a:t>
                      </a:r>
                    </a:p>
                  </a:txBody>
                  <a:tcPr marL="76200" marR="76200" marT="76200" marB="76200"/>
                </a:tc>
                <a:tc>
                  <a:txBody>
                    <a:bodyPr/>
                    <a:lstStyle/>
                    <a:p>
                      <a:pPr fontAlgn="t"/>
                      <a:r>
                        <a:rPr lang="en-US" dirty="0" err="1">
                          <a:effectLst/>
                          <a:latin typeface="Consolas" panose="020B0609020204030204" pitchFamily="49" charset="0"/>
                          <a:cs typeface="Consolas" panose="020B0609020204030204" pitchFamily="49" charset="0"/>
                        </a:rPr>
                        <a:t>db.mycol.find</a:t>
                      </a:r>
                      <a:r>
                        <a:rPr lang="en-US" dirty="0">
                          <a:effectLst/>
                          <a:latin typeface="Consolas" panose="020B0609020204030204" pitchFamily="49" charset="0"/>
                          <a:cs typeface="Consolas" panose="020B0609020204030204" pitchFamily="49" charset="0"/>
                        </a:rPr>
                        <a:t>({"</a:t>
                      </a:r>
                      <a:r>
                        <a:rPr lang="en-US" dirty="0" err="1">
                          <a:effectLst/>
                          <a:latin typeface="Consolas" panose="020B0609020204030204" pitchFamily="49" charset="0"/>
                          <a:cs typeface="Consolas" panose="020B0609020204030204" pitchFamily="49" charset="0"/>
                        </a:rPr>
                        <a:t>lname</a:t>
                      </a:r>
                      <a:r>
                        <a:rPr lang="en-US" dirty="0">
                          <a:effectLst/>
                          <a:latin typeface="Consolas" panose="020B0609020204030204" pitchFamily="49" charset="0"/>
                          <a:cs typeface="Consolas" panose="020B0609020204030204" pitchFamily="49" charset="0"/>
                        </a:rPr>
                        <a:t>":"</a:t>
                      </a:r>
                      <a:r>
                        <a:rPr lang="en-US" dirty="0" err="1">
                          <a:effectLst/>
                          <a:latin typeface="Consolas" panose="020B0609020204030204" pitchFamily="49" charset="0"/>
                          <a:cs typeface="Consolas" panose="020B0609020204030204" pitchFamily="49" charset="0"/>
                        </a:rPr>
                        <a:t>kaltman</a:t>
                      </a:r>
                      <a:r>
                        <a:rPr lang="en-US" dirty="0">
                          <a:effectLst/>
                          <a:latin typeface="Consolas" panose="020B0609020204030204" pitchFamily="49" charset="0"/>
                          <a:cs typeface="Consolas" panose="020B0609020204030204" pitchFamily="49" charset="0"/>
                        </a:rPr>
                        <a:t>"}).pretty()</a:t>
                      </a:r>
                    </a:p>
                  </a:txBody>
                  <a:tcPr marL="76200" marR="76200" marT="76200" marB="76200"/>
                </a:tc>
                <a:extLst>
                  <a:ext uri="{0D108BD9-81ED-4DB2-BD59-A6C34878D82A}">
                    <a16:rowId xmlns:a16="http://schemas.microsoft.com/office/drawing/2014/main" val="10001"/>
                  </a:ext>
                </a:extLst>
              </a:tr>
              <a:tr h="370840">
                <a:tc>
                  <a:txBody>
                    <a:bodyPr/>
                    <a:lstStyle/>
                    <a:p>
                      <a:pPr fontAlgn="t"/>
                      <a:r>
                        <a:rPr lang="en-US" dirty="0">
                          <a:effectLst/>
                        </a:rPr>
                        <a:t>where likes &lt; 50</a:t>
                      </a:r>
                    </a:p>
                  </a:txBody>
                  <a:tcPr marL="76200" marR="76200" marT="76200" marB="76200"/>
                </a:tc>
                <a:tc>
                  <a:txBody>
                    <a:bodyPr/>
                    <a:lstStyle/>
                    <a:p>
                      <a:pPr fontAlgn="t"/>
                      <a:r>
                        <a:rPr lang="en-US" dirty="0" err="1">
                          <a:effectLst/>
                          <a:latin typeface="Consolas" panose="020B0609020204030204" pitchFamily="49" charset="0"/>
                          <a:cs typeface="Consolas" panose="020B0609020204030204" pitchFamily="49" charset="0"/>
                        </a:rPr>
                        <a:t>db.mycol.find</a:t>
                      </a:r>
                      <a:r>
                        <a:rPr lang="en-US" dirty="0">
                          <a:effectLst/>
                          <a:latin typeface="Consolas" panose="020B0609020204030204" pitchFamily="49" charset="0"/>
                          <a:cs typeface="Consolas" panose="020B0609020204030204" pitchFamily="49" charset="0"/>
                        </a:rPr>
                        <a:t>({"likes":{$lt:50}}).pretty()</a:t>
                      </a:r>
                    </a:p>
                  </a:txBody>
                  <a:tcPr marL="76200" marR="76200" marT="76200" marB="76200"/>
                </a:tc>
                <a:extLst>
                  <a:ext uri="{0D108BD9-81ED-4DB2-BD59-A6C34878D82A}">
                    <a16:rowId xmlns:a16="http://schemas.microsoft.com/office/drawing/2014/main" val="10002"/>
                  </a:ext>
                </a:extLst>
              </a:tr>
              <a:tr h="370840">
                <a:tc>
                  <a:txBody>
                    <a:bodyPr/>
                    <a:lstStyle/>
                    <a:p>
                      <a:pPr fontAlgn="t"/>
                      <a:r>
                        <a:rPr lang="en-US" dirty="0">
                          <a:effectLst/>
                        </a:rPr>
                        <a:t>where likes &lt;= 50</a:t>
                      </a:r>
                    </a:p>
                  </a:txBody>
                  <a:tcPr marL="76200" marR="76200" marT="76200" marB="76200"/>
                </a:tc>
                <a:tc>
                  <a:txBody>
                    <a:bodyPr/>
                    <a:lstStyle/>
                    <a:p>
                      <a:pPr fontAlgn="t"/>
                      <a:r>
                        <a:rPr lang="en-US" dirty="0" err="1">
                          <a:effectLst/>
                          <a:latin typeface="Consolas" panose="020B0609020204030204" pitchFamily="49" charset="0"/>
                          <a:cs typeface="Consolas" panose="020B0609020204030204" pitchFamily="49" charset="0"/>
                        </a:rPr>
                        <a:t>db.mycol.find</a:t>
                      </a:r>
                      <a:r>
                        <a:rPr lang="en-US" dirty="0">
                          <a:effectLst/>
                          <a:latin typeface="Consolas" panose="020B0609020204030204" pitchFamily="49" charset="0"/>
                          <a:cs typeface="Consolas" panose="020B0609020204030204" pitchFamily="49" charset="0"/>
                        </a:rPr>
                        <a:t>({"likes":{$lte:50}}).pretty()</a:t>
                      </a:r>
                    </a:p>
                  </a:txBody>
                  <a:tcPr marL="76200" marR="76200" marT="76200" marB="76200"/>
                </a:tc>
                <a:extLst>
                  <a:ext uri="{0D108BD9-81ED-4DB2-BD59-A6C34878D82A}">
                    <a16:rowId xmlns:a16="http://schemas.microsoft.com/office/drawing/2014/main" val="10003"/>
                  </a:ext>
                </a:extLst>
              </a:tr>
              <a:tr h="370840">
                <a:tc>
                  <a:txBody>
                    <a:bodyPr/>
                    <a:lstStyle/>
                    <a:p>
                      <a:pPr fontAlgn="t"/>
                      <a:r>
                        <a:rPr lang="en-US" dirty="0">
                          <a:effectLst/>
                        </a:rPr>
                        <a:t>where likes &gt; 50</a:t>
                      </a:r>
                    </a:p>
                  </a:txBody>
                  <a:tcPr marL="76200" marR="76200" marT="76200" marB="76200"/>
                </a:tc>
                <a:tc>
                  <a:txBody>
                    <a:bodyPr/>
                    <a:lstStyle/>
                    <a:p>
                      <a:pPr fontAlgn="t"/>
                      <a:r>
                        <a:rPr lang="en-US" dirty="0" err="1">
                          <a:effectLst/>
                          <a:latin typeface="Consolas" panose="020B0609020204030204" pitchFamily="49" charset="0"/>
                          <a:cs typeface="Consolas" panose="020B0609020204030204" pitchFamily="49" charset="0"/>
                        </a:rPr>
                        <a:t>db.mycol.find</a:t>
                      </a:r>
                      <a:r>
                        <a:rPr lang="en-US" dirty="0">
                          <a:effectLst/>
                          <a:latin typeface="Consolas" panose="020B0609020204030204" pitchFamily="49" charset="0"/>
                          <a:cs typeface="Consolas" panose="020B0609020204030204" pitchFamily="49" charset="0"/>
                        </a:rPr>
                        <a:t>({"likes":{$gt:50}}).pretty()</a:t>
                      </a:r>
                    </a:p>
                  </a:txBody>
                  <a:tcPr marL="76200" marR="76200" marT="76200" marB="76200"/>
                </a:tc>
                <a:extLst>
                  <a:ext uri="{0D108BD9-81ED-4DB2-BD59-A6C34878D82A}">
                    <a16:rowId xmlns:a16="http://schemas.microsoft.com/office/drawing/2014/main" val="10004"/>
                  </a:ext>
                </a:extLst>
              </a:tr>
              <a:tr h="370840">
                <a:tc>
                  <a:txBody>
                    <a:bodyPr/>
                    <a:lstStyle/>
                    <a:p>
                      <a:pPr fontAlgn="t"/>
                      <a:r>
                        <a:rPr lang="en-US" dirty="0">
                          <a:effectLst/>
                        </a:rPr>
                        <a:t>where likes &gt;= 50</a:t>
                      </a:r>
                    </a:p>
                  </a:txBody>
                  <a:tcPr marL="76200" marR="76200" marT="76200" marB="76200"/>
                </a:tc>
                <a:tc>
                  <a:txBody>
                    <a:bodyPr/>
                    <a:lstStyle/>
                    <a:p>
                      <a:pPr fontAlgn="t"/>
                      <a:r>
                        <a:rPr lang="en-US" dirty="0" err="1">
                          <a:effectLst/>
                          <a:latin typeface="Consolas" panose="020B0609020204030204" pitchFamily="49" charset="0"/>
                          <a:cs typeface="Consolas" panose="020B0609020204030204" pitchFamily="49" charset="0"/>
                        </a:rPr>
                        <a:t>db.mycol.find</a:t>
                      </a:r>
                      <a:r>
                        <a:rPr lang="en-US" dirty="0">
                          <a:effectLst/>
                          <a:latin typeface="Consolas" panose="020B0609020204030204" pitchFamily="49" charset="0"/>
                          <a:cs typeface="Consolas" panose="020B0609020204030204" pitchFamily="49" charset="0"/>
                        </a:rPr>
                        <a:t>({"likes":{$gte:50}}).pretty()</a:t>
                      </a:r>
                    </a:p>
                  </a:txBody>
                  <a:tcPr marL="76200" marR="76200" marT="76200" marB="76200"/>
                </a:tc>
                <a:extLst>
                  <a:ext uri="{0D108BD9-81ED-4DB2-BD59-A6C34878D82A}">
                    <a16:rowId xmlns:a16="http://schemas.microsoft.com/office/drawing/2014/main" val="10005"/>
                  </a:ext>
                </a:extLst>
              </a:tr>
              <a:tr h="370840">
                <a:tc>
                  <a:txBody>
                    <a:bodyPr/>
                    <a:lstStyle/>
                    <a:p>
                      <a:pPr fontAlgn="t"/>
                      <a:r>
                        <a:rPr lang="en-US" dirty="0">
                          <a:effectLst/>
                        </a:rPr>
                        <a:t>where </a:t>
                      </a:r>
                      <a:r>
                        <a:rPr lang="en-US">
                          <a:effectLst/>
                        </a:rPr>
                        <a:t>likes != </a:t>
                      </a:r>
                      <a:r>
                        <a:rPr lang="en-US" dirty="0">
                          <a:effectLst/>
                        </a:rPr>
                        <a:t>50</a:t>
                      </a:r>
                    </a:p>
                  </a:txBody>
                  <a:tcPr marL="76200" marR="76200" marT="76200" marB="76200"/>
                </a:tc>
                <a:tc>
                  <a:txBody>
                    <a:bodyPr/>
                    <a:lstStyle/>
                    <a:p>
                      <a:pPr fontAlgn="t"/>
                      <a:r>
                        <a:rPr lang="en-US" dirty="0" err="1">
                          <a:effectLst/>
                          <a:latin typeface="Consolas" panose="020B0609020204030204" pitchFamily="49" charset="0"/>
                          <a:cs typeface="Consolas" panose="020B0609020204030204" pitchFamily="49" charset="0"/>
                        </a:rPr>
                        <a:t>db.mycol.find</a:t>
                      </a:r>
                      <a:r>
                        <a:rPr lang="en-US" dirty="0">
                          <a:effectLst/>
                          <a:latin typeface="Consolas" panose="020B0609020204030204" pitchFamily="49" charset="0"/>
                          <a:cs typeface="Consolas" panose="020B0609020204030204" pitchFamily="49" charset="0"/>
                        </a:rPr>
                        <a:t>({"likes":{$ne:50}}).pretty()</a:t>
                      </a:r>
                    </a:p>
                  </a:txBody>
                  <a:tcPr marL="76200" marR="76200" marT="76200" marB="76200"/>
                </a:tc>
                <a:extLst>
                  <a:ext uri="{0D108BD9-81ED-4DB2-BD59-A6C34878D82A}">
                    <a16:rowId xmlns:a16="http://schemas.microsoft.com/office/drawing/2014/main" val="10006"/>
                  </a:ext>
                </a:extLst>
              </a:tr>
            </a:tbl>
          </a:graphicData>
        </a:graphic>
      </p:graphicFrame>
      <p:sp>
        <p:nvSpPr>
          <p:cNvPr id="3" name="Slide Number Placeholder 2"/>
          <p:cNvSpPr>
            <a:spLocks noGrp="1"/>
          </p:cNvSpPr>
          <p:nvPr>
            <p:ph type="sldNum" sz="quarter" idx="12"/>
          </p:nvPr>
        </p:nvSpPr>
        <p:spPr/>
        <p:txBody>
          <a:bodyPr/>
          <a:lstStyle/>
          <a:p>
            <a:fld id="{91E941FE-DB72-2149-A072-8CF4451EBF4A}" type="slidenum">
              <a:rPr lang="en-US" smtClean="0"/>
              <a:pPr/>
              <a:t>75</a:t>
            </a:fld>
            <a:endParaRPr lang="en-US"/>
          </a:p>
        </p:txBody>
      </p:sp>
    </p:spTree>
    <p:extLst>
      <p:ext uri="{BB962C8B-B14F-4D97-AF65-F5344CB8AC3E}">
        <p14:creationId xmlns:p14="http://schemas.microsoft.com/office/powerpoint/2010/main" val="17734909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F20C7-794C-AD4F-82ED-4B5AF7086E86}"/>
              </a:ext>
            </a:extLst>
          </p:cNvPr>
          <p:cNvSpPr>
            <a:spLocks noGrp="1"/>
          </p:cNvSpPr>
          <p:nvPr>
            <p:ph type="title"/>
          </p:nvPr>
        </p:nvSpPr>
        <p:spPr/>
        <p:txBody>
          <a:bodyPr/>
          <a:lstStyle/>
          <a:p>
            <a:r>
              <a:rPr lang="en-US" dirty="0"/>
              <a:t>CITIES Collection</a:t>
            </a:r>
          </a:p>
        </p:txBody>
      </p:sp>
      <p:sp>
        <p:nvSpPr>
          <p:cNvPr id="3" name="Content Placeholder 2">
            <a:extLst>
              <a:ext uri="{FF2B5EF4-FFF2-40B4-BE49-F238E27FC236}">
                <a16:creationId xmlns:a16="http://schemas.microsoft.com/office/drawing/2014/main" id="{A90E9E55-2850-1C4D-93C1-7537594F60B3}"/>
              </a:ext>
            </a:extLst>
          </p:cNvPr>
          <p:cNvSpPr>
            <a:spLocks noGrp="1"/>
          </p:cNvSpPr>
          <p:nvPr>
            <p:ph idx="1"/>
          </p:nvPr>
        </p:nvSpPr>
        <p:spPr>
          <a:xfrm>
            <a:off x="838200" y="1825625"/>
            <a:ext cx="5587314" cy="4351338"/>
          </a:xfrm>
        </p:spPr>
        <p:txBody>
          <a:bodyPr>
            <a:normAutofit fontScale="92500" lnSpcReduction="20000"/>
          </a:bodyPr>
          <a:lstStyle/>
          <a:p>
            <a:pPr marL="0" indent="0">
              <a:buNone/>
            </a:pP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"_id" : "01001",</a:t>
            </a:r>
          </a:p>
          <a:p>
            <a:pPr marL="0" indent="0">
              <a:buNone/>
            </a:pPr>
            <a:r>
              <a:rPr lang="en-US" dirty="0">
                <a:latin typeface="Consolas" panose="020B0609020204030204" pitchFamily="49" charset="0"/>
                <a:cs typeface="Consolas" panose="020B0609020204030204" pitchFamily="49" charset="0"/>
              </a:rPr>
              <a:t>    "city" : "AGAWAM",</a:t>
            </a:r>
          </a:p>
          <a:p>
            <a:pPr marL="0" indent="0">
              <a:buNone/>
            </a:pPr>
            <a:r>
              <a:rPr lang="en-US" dirty="0">
                <a:latin typeface="Consolas" panose="020B0609020204030204" pitchFamily="49" charset="0"/>
                <a:cs typeface="Consolas" panose="020B0609020204030204" pitchFamily="49" charset="0"/>
              </a:rPr>
              <a:t>    "location" : [ </a:t>
            </a:r>
          </a:p>
          <a:p>
            <a:pPr marL="0" indent="0">
              <a:buNone/>
            </a:pPr>
            <a:r>
              <a:rPr lang="en-US" dirty="0">
                <a:latin typeface="Consolas" panose="020B0609020204030204" pitchFamily="49" charset="0"/>
                <a:cs typeface="Consolas" panose="020B0609020204030204" pitchFamily="49" charset="0"/>
              </a:rPr>
              <a:t>        -72.622739, </a:t>
            </a:r>
          </a:p>
          <a:p>
            <a:pPr marL="0" indent="0">
              <a:buNone/>
            </a:pPr>
            <a:r>
              <a:rPr lang="en-US" dirty="0">
                <a:latin typeface="Consolas" panose="020B0609020204030204" pitchFamily="49" charset="0"/>
                <a:cs typeface="Consolas" panose="020B0609020204030204" pitchFamily="49" charset="0"/>
              </a:rPr>
              <a:t>        42.070206</a:t>
            </a:r>
          </a:p>
          <a:p>
            <a:pPr marL="0" indent="0">
              <a:buNone/>
            </a:pPr>
            <a:r>
              <a:rPr lang="en-US" dirty="0">
                <a:latin typeface="Consolas" panose="020B0609020204030204" pitchFamily="49" charset="0"/>
                <a:cs typeface="Consolas" panose="020B0609020204030204" pitchFamily="49" charset="0"/>
              </a:rPr>
              <a:t>    ],</a:t>
            </a:r>
          </a:p>
          <a:p>
            <a:pPr marL="0" indent="0">
              <a:buNone/>
            </a:pPr>
            <a:r>
              <a:rPr lang="en-US" dirty="0">
                <a:latin typeface="Consolas" panose="020B0609020204030204" pitchFamily="49" charset="0"/>
                <a:cs typeface="Consolas" panose="020B0609020204030204" pitchFamily="49" charset="0"/>
              </a:rPr>
              <a:t>    "population" : 15338,</a:t>
            </a:r>
          </a:p>
          <a:p>
            <a:pPr marL="0" indent="0">
              <a:buNone/>
            </a:pPr>
            <a:r>
              <a:rPr lang="en-US" dirty="0">
                <a:latin typeface="Consolas" panose="020B0609020204030204" pitchFamily="49" charset="0"/>
                <a:cs typeface="Consolas" panose="020B0609020204030204" pitchFamily="49" charset="0"/>
              </a:rPr>
              <a:t>    "state" : "MA"</a:t>
            </a:r>
          </a:p>
          <a:p>
            <a:pPr marL="0" indent="0">
              <a:buNone/>
            </a:pPr>
            <a:r>
              <a:rPr lang="en-US" dirty="0">
                <a:latin typeface="Consolas" panose="020B0609020204030204" pitchFamily="49" charset="0"/>
                <a:cs typeface="Consolas" panose="020B0609020204030204" pitchFamily="49" charset="0"/>
              </a:rPr>
              <a:t>}</a:t>
            </a:r>
          </a:p>
        </p:txBody>
      </p:sp>
      <p:sp>
        <p:nvSpPr>
          <p:cNvPr id="4" name="Left Arrow 3">
            <a:extLst>
              <a:ext uri="{FF2B5EF4-FFF2-40B4-BE49-F238E27FC236}">
                <a16:creationId xmlns:a16="http://schemas.microsoft.com/office/drawing/2014/main" id="{7991830A-E4BA-864A-AACD-415BE05C897A}"/>
              </a:ext>
            </a:extLst>
          </p:cNvPr>
          <p:cNvSpPr/>
          <p:nvPr/>
        </p:nvSpPr>
        <p:spPr>
          <a:xfrm>
            <a:off x="4732639" y="2248930"/>
            <a:ext cx="2001794" cy="24713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9C092E9-DFCC-DA4A-BF7F-5DFE9EA00DA9}"/>
              </a:ext>
            </a:extLst>
          </p:cNvPr>
          <p:cNvSpPr txBox="1"/>
          <p:nvPr/>
        </p:nvSpPr>
        <p:spPr>
          <a:xfrm>
            <a:off x="6882713" y="2187831"/>
            <a:ext cx="1561197" cy="369332"/>
          </a:xfrm>
          <a:prstGeom prst="rect">
            <a:avLst/>
          </a:prstGeom>
          <a:noFill/>
        </p:spPr>
        <p:txBody>
          <a:bodyPr wrap="none" rtlCol="0">
            <a:spAutoFit/>
          </a:bodyPr>
          <a:lstStyle/>
          <a:p>
            <a:r>
              <a:rPr lang="en-US" dirty="0"/>
              <a:t>_id = ZIP CODE</a:t>
            </a:r>
          </a:p>
        </p:txBody>
      </p:sp>
    </p:spTree>
    <p:extLst>
      <p:ext uri="{BB962C8B-B14F-4D97-AF65-F5344CB8AC3E}">
        <p14:creationId xmlns:p14="http://schemas.microsoft.com/office/powerpoint/2010/main" val="41064920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Futura Medium" panose="020B0602020204020303" pitchFamily="34" charset="-79"/>
                <a:cs typeface="Futura Medium" panose="020B0602020204020303" pitchFamily="34" charset="-79"/>
              </a:rPr>
              <a:t>Compound Query with Sorting</a:t>
            </a:r>
          </a:p>
        </p:txBody>
      </p:sp>
      <p:sp>
        <p:nvSpPr>
          <p:cNvPr id="5" name="Slide Number Placeholder 4"/>
          <p:cNvSpPr>
            <a:spLocks noGrp="1"/>
          </p:cNvSpPr>
          <p:nvPr>
            <p:ph type="sldNum" sz="quarter" idx="12"/>
          </p:nvPr>
        </p:nvSpPr>
        <p:spPr/>
        <p:txBody>
          <a:bodyPr/>
          <a:lstStyle/>
          <a:p>
            <a:fld id="{5B55EAD1-A86D-9D4A-BEA1-B2E4F0AA2B0F}" type="slidenum">
              <a:rPr lang="en-US" smtClean="0"/>
              <a:pPr/>
              <a:t>77</a:t>
            </a:fld>
            <a:endParaRPr lang="en-US"/>
          </a:p>
        </p:txBody>
      </p:sp>
      <p:pic>
        <p:nvPicPr>
          <p:cNvPr id="6149" name="Picture 5"/>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870850" y="1414649"/>
            <a:ext cx="2773281" cy="5217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a:extLst>
              <a:ext uri="{FF2B5EF4-FFF2-40B4-BE49-F238E27FC236}">
                <a16:creationId xmlns:a16="http://schemas.microsoft.com/office/drawing/2014/main" id="{BBCEA94F-F49B-AE40-837E-BB2C72C9E139}"/>
              </a:ext>
            </a:extLst>
          </p:cNvPr>
          <p:cNvSpPr txBox="1"/>
          <p:nvPr/>
        </p:nvSpPr>
        <p:spPr>
          <a:xfrm>
            <a:off x="1118680" y="1690688"/>
            <a:ext cx="5784715" cy="4247317"/>
          </a:xfrm>
          <a:prstGeom prst="rect">
            <a:avLst/>
          </a:prstGeom>
          <a:noFill/>
        </p:spPr>
        <p:txBody>
          <a:bodyPr wrap="square" rtlCol="0">
            <a:spAutoFit/>
          </a:bodyPr>
          <a:lstStyle/>
          <a:p>
            <a:r>
              <a:rPr lang="en-US" dirty="0" err="1">
                <a:latin typeface="Consolas" panose="020B0609020204030204" pitchFamily="49" charset="0"/>
                <a:cs typeface="Consolas" panose="020B0609020204030204" pitchFamily="49" charset="0"/>
              </a:rPr>
              <a:t>db.collection.find</a:t>
            </a:r>
            <a:r>
              <a:rPr lang="en-US" dirty="0">
                <a:latin typeface="Consolas" panose="020B0609020204030204" pitchFamily="49" charset="0"/>
                <a:cs typeface="Consolas" panose="020B0609020204030204" pitchFamily="49" charset="0"/>
              </a:rPr>
              <a:t>( &lt;query&gt;, &lt;projection&gt;)</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db.cities.find</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$or: 	[ </a:t>
            </a:r>
          </a:p>
          <a:p>
            <a:r>
              <a:rPr lang="en-US" dirty="0">
                <a:latin typeface="Consolas" panose="020B0609020204030204" pitchFamily="49" charset="0"/>
                <a:cs typeface="Consolas" panose="020B0609020204030204" pitchFamily="49" charset="0"/>
              </a:rPr>
              <a:t>			{“city”: “CAMARILLO”},</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city”:”BRONX</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“city”: 1,</a:t>
            </a:r>
          </a:p>
          <a:p>
            <a:r>
              <a:rPr lang="en-US" dirty="0">
                <a:latin typeface="Consolas" panose="020B0609020204030204" pitchFamily="49" charset="0"/>
                <a:cs typeface="Consolas" panose="020B0609020204030204" pitchFamily="49" charset="0"/>
              </a:rPr>
              <a:t>		“state”:1,</a:t>
            </a:r>
          </a:p>
          <a:p>
            <a:r>
              <a:rPr lang="en-US" dirty="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“population”: </a:t>
            </a:r>
            <a:r>
              <a:rPr lang="en-US" dirty="0">
                <a:latin typeface="Consolas" panose="020B0609020204030204" pitchFamily="49" charset="0"/>
                <a:cs typeface="Consolas" panose="020B0609020204030204" pitchFamily="49" charset="0"/>
              </a:rPr>
              <a:t>1</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).sort({“city”:-1})</a:t>
            </a:r>
          </a:p>
          <a:p>
            <a:r>
              <a:rPr lang="en-US" dirty="0"/>
              <a:t>	</a:t>
            </a:r>
          </a:p>
        </p:txBody>
      </p:sp>
    </p:spTree>
    <p:extLst>
      <p:ext uri="{BB962C8B-B14F-4D97-AF65-F5344CB8AC3E}">
        <p14:creationId xmlns:p14="http://schemas.microsoft.com/office/powerpoint/2010/main" val="38041838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EAE05-C991-EE48-AE6A-975789EEBE2D}"/>
              </a:ext>
            </a:extLst>
          </p:cNvPr>
          <p:cNvSpPr>
            <a:spLocks noGrp="1"/>
          </p:cNvSpPr>
          <p:nvPr>
            <p:ph type="title"/>
          </p:nvPr>
        </p:nvSpPr>
        <p:spPr/>
        <p:txBody>
          <a:bodyPr/>
          <a:lstStyle/>
          <a:p>
            <a:r>
              <a:rPr lang="en-US" dirty="0"/>
              <a:t>Aggregation Pipeline</a:t>
            </a:r>
          </a:p>
        </p:txBody>
      </p:sp>
      <p:sp>
        <p:nvSpPr>
          <p:cNvPr id="3" name="Content Placeholder 2">
            <a:extLst>
              <a:ext uri="{FF2B5EF4-FFF2-40B4-BE49-F238E27FC236}">
                <a16:creationId xmlns:a16="http://schemas.microsoft.com/office/drawing/2014/main" id="{7EBD83EA-4921-144F-856F-DA99067FD7AB}"/>
              </a:ext>
            </a:extLst>
          </p:cNvPr>
          <p:cNvSpPr>
            <a:spLocks noGrp="1"/>
          </p:cNvSpPr>
          <p:nvPr>
            <p:ph idx="1"/>
          </p:nvPr>
        </p:nvSpPr>
        <p:spPr/>
        <p:txBody>
          <a:bodyPr/>
          <a:lstStyle/>
          <a:p>
            <a:pPr marL="0" indent="0">
              <a:buNone/>
            </a:pPr>
            <a:r>
              <a:rPr lang="en-US" dirty="0"/>
              <a:t>The MongoDB aggregation pipeline is a way to filter document sets to arrive at a target collection of information</a:t>
            </a:r>
          </a:p>
          <a:p>
            <a:pPr marL="0" indent="0">
              <a:buNone/>
            </a:pPr>
            <a:endParaRPr lang="en-US" dirty="0"/>
          </a:p>
          <a:p>
            <a:pPr marL="0" indent="0">
              <a:buNone/>
            </a:pPr>
            <a:r>
              <a:rPr lang="en-US" dirty="0"/>
              <a:t>Basically, selecting from whole collection and piping each step to the next operator. The final result is defined by the last operation.</a:t>
            </a:r>
          </a:p>
        </p:txBody>
      </p:sp>
    </p:spTree>
    <p:extLst>
      <p:ext uri="{BB962C8B-B14F-4D97-AF65-F5344CB8AC3E}">
        <p14:creationId xmlns:p14="http://schemas.microsoft.com/office/powerpoint/2010/main" val="2703857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67DE1-4D82-7D49-B84E-EAF38A6E09DD}"/>
              </a:ext>
            </a:extLst>
          </p:cNvPr>
          <p:cNvSpPr>
            <a:spLocks noGrp="1"/>
          </p:cNvSpPr>
          <p:nvPr>
            <p:ph type="title"/>
          </p:nvPr>
        </p:nvSpPr>
        <p:spPr/>
        <p:txBody>
          <a:bodyPr/>
          <a:lstStyle/>
          <a:p>
            <a:r>
              <a:rPr lang="en-US" dirty="0"/>
              <a:t>Aggregation Syntax</a:t>
            </a:r>
          </a:p>
        </p:txBody>
      </p:sp>
      <p:sp>
        <p:nvSpPr>
          <p:cNvPr id="3" name="Content Placeholder 2">
            <a:extLst>
              <a:ext uri="{FF2B5EF4-FFF2-40B4-BE49-F238E27FC236}">
                <a16:creationId xmlns:a16="http://schemas.microsoft.com/office/drawing/2014/main" id="{6FCD5A94-3CD1-4E40-905C-EA78D5025D30}"/>
              </a:ext>
            </a:extLst>
          </p:cNvPr>
          <p:cNvSpPr>
            <a:spLocks noGrp="1"/>
          </p:cNvSpPr>
          <p:nvPr>
            <p:ph idx="1"/>
          </p:nvPr>
        </p:nvSpPr>
        <p:spPr/>
        <p:txBody>
          <a:bodyPr>
            <a:normAutofit fontScale="85000" lnSpcReduction="20000"/>
          </a:bodyPr>
          <a:lstStyle/>
          <a:p>
            <a:pPr marL="0" indent="0">
              <a:buNone/>
            </a:pPr>
            <a:r>
              <a:rPr lang="en-US" dirty="0" err="1">
                <a:latin typeface="Consolas" panose="020B0609020204030204" pitchFamily="49" charset="0"/>
                <a:cs typeface="Consolas" panose="020B0609020204030204" pitchFamily="49" charset="0"/>
              </a:rPr>
              <a:t>db.collection.aggregate</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	[</a:t>
            </a:r>
          </a:p>
          <a:p>
            <a:pPr marL="0" indent="0">
              <a:buNone/>
            </a:pPr>
            <a:r>
              <a:rPr lang="en-US" dirty="0">
                <a:latin typeface="Consolas" panose="020B0609020204030204" pitchFamily="49" charset="0"/>
                <a:cs typeface="Consolas" panose="020B0609020204030204" pitchFamily="49" charset="0"/>
              </a:rPr>
              <a:t>		{</a:t>
            </a:r>
          </a:p>
          <a:p>
            <a:pPr marL="0" indent="0">
              <a:buNone/>
            </a:pPr>
            <a:r>
              <a:rPr lang="en-US" dirty="0">
                <a:latin typeface="Consolas" panose="020B0609020204030204" pitchFamily="49" charset="0"/>
                <a:cs typeface="Consolas" panose="020B0609020204030204" pitchFamily="49" charset="0"/>
              </a:rPr>
              <a:t>			${operator0}: {arguments}</a:t>
            </a:r>
          </a:p>
          <a:p>
            <a:pPr marL="0" indent="0">
              <a:buNone/>
            </a:pPr>
            <a:r>
              <a:rPr lang="en-US" dirty="0">
                <a:latin typeface="Consolas" panose="020B0609020204030204" pitchFamily="49" charset="0"/>
                <a:cs typeface="Consolas" panose="020B0609020204030204" pitchFamily="49" charset="0"/>
              </a:rPr>
              <a:t>		},</a:t>
            </a:r>
          </a:p>
          <a:p>
            <a:pPr marL="0" indent="0">
              <a:buNone/>
            </a:pPr>
            <a:r>
              <a:rPr lang="en-US" dirty="0">
                <a:latin typeface="Consolas" panose="020B0609020204030204" pitchFamily="49" charset="0"/>
                <a:cs typeface="Consolas" panose="020B0609020204030204" pitchFamily="49" charset="0"/>
              </a:rPr>
              <a:t>		{</a:t>
            </a:r>
          </a:p>
          <a:p>
            <a:pPr marL="0" indent="0">
              <a:buNone/>
            </a:pPr>
            <a:r>
              <a:rPr lang="en-US" dirty="0">
                <a:latin typeface="Consolas" panose="020B0609020204030204" pitchFamily="49" charset="0"/>
                <a:cs typeface="Consolas" panose="020B0609020204030204" pitchFamily="49" charset="0"/>
              </a:rPr>
              <a:t>			${operator1}: {arguments}</a:t>
            </a:r>
          </a:p>
          <a:p>
            <a:pPr marL="0" indent="0">
              <a:buNone/>
            </a:pPr>
            <a:r>
              <a:rPr lang="en-US" dirty="0">
                <a:latin typeface="Consolas" panose="020B0609020204030204" pitchFamily="49" charset="0"/>
                <a:cs typeface="Consolas" panose="020B0609020204030204" pitchFamily="49" charset="0"/>
              </a:rPr>
              <a:t>		},</a:t>
            </a:r>
          </a:p>
          <a:p>
            <a:pPr marL="0" indent="0">
              <a:buNone/>
            </a:pPr>
            <a:r>
              <a:rPr lang="en-US" dirty="0">
                <a:latin typeface="Consolas" panose="020B0609020204030204" pitchFamily="49" charset="0"/>
                <a:cs typeface="Consolas" panose="020B0609020204030204" pitchFamily="49" charset="0"/>
              </a:rPr>
              <a:t>		...</a:t>
            </a:r>
          </a:p>
          <a:p>
            <a:pPr marL="0" indent="0">
              <a:buNone/>
            </a:pPr>
            <a:r>
              <a:rPr lang="en-US" dirty="0">
                <a:latin typeface="Consolas" panose="020B0609020204030204" pitchFamily="49" charset="0"/>
                <a:cs typeface="Consolas" panose="020B0609020204030204" pitchFamily="49" charset="0"/>
              </a:rPr>
              <a:t>	]</a:t>
            </a:r>
          </a:p>
          <a:p>
            <a:pPr marL="0" indent="0">
              <a:buNone/>
            </a:pPr>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893259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dirty="0">
                <a:latin typeface="Futura Medium" panose="020B0602020204020303" pitchFamily="34" charset="-79"/>
                <a:cs typeface="Futura Medium" panose="020B0602020204020303" pitchFamily="34" charset="-79"/>
              </a:rPr>
              <a:t>Motivation for NoSQL </a:t>
            </a:r>
          </a:p>
        </p:txBody>
      </p:sp>
      <p:sp>
        <p:nvSpPr>
          <p:cNvPr id="14339" name="Content Placeholder 2"/>
          <p:cNvSpPr>
            <a:spLocks noGrp="1"/>
          </p:cNvSpPr>
          <p:nvPr>
            <p:ph idx="1"/>
          </p:nvPr>
        </p:nvSpPr>
        <p:spPr>
          <a:xfrm>
            <a:off x="1981200" y="1692933"/>
            <a:ext cx="8229600" cy="4897438"/>
          </a:xfrm>
        </p:spPr>
        <p:txBody>
          <a:bodyPr/>
          <a:lstStyle/>
          <a:p>
            <a:pPr marL="109537" indent="0">
              <a:buNone/>
            </a:pPr>
            <a:r>
              <a:rPr lang="en-US" b="1" dirty="0">
                <a:latin typeface="Garamond" panose="02020404030301010803" pitchFamily="18" charset="0"/>
                <a:cs typeface="Times New Roman" charset="0"/>
              </a:rPr>
              <a:t>Scalability </a:t>
            </a:r>
            <a:r>
              <a:rPr lang="en-US" dirty="0">
                <a:latin typeface="Garamond" panose="02020404030301010803" pitchFamily="18" charset="0"/>
                <a:cs typeface="Times New Roman" charset="0"/>
              </a:rPr>
              <a:t>– clustering is better and easier than upgrade </a:t>
            </a:r>
          </a:p>
          <a:p>
            <a:pPr marL="109537" indent="0">
              <a:buNone/>
            </a:pPr>
            <a:endParaRPr lang="en-US" b="1" dirty="0">
              <a:latin typeface="Garamond" panose="02020404030301010803" pitchFamily="18" charset="0"/>
              <a:cs typeface="Times New Roman" charset="0"/>
            </a:endParaRPr>
          </a:p>
          <a:p>
            <a:pPr marL="109537" indent="0">
              <a:buNone/>
            </a:pPr>
            <a:r>
              <a:rPr lang="en-US" b="1" dirty="0">
                <a:latin typeface="Garamond" panose="02020404030301010803" pitchFamily="18" charset="0"/>
                <a:cs typeface="Times New Roman" charset="0"/>
              </a:rPr>
              <a:t>Cost </a:t>
            </a:r>
            <a:r>
              <a:rPr lang="en-US" dirty="0">
                <a:latin typeface="Garamond" panose="02020404030301010803" pitchFamily="18" charset="0"/>
                <a:cs typeface="Times New Roman" charset="0"/>
              </a:rPr>
              <a:t>– Open-source, cheaper than enterprise RDBMS</a:t>
            </a:r>
          </a:p>
          <a:p>
            <a:pPr marL="109537" indent="0">
              <a:buNone/>
            </a:pPr>
            <a:endParaRPr lang="en-US" dirty="0">
              <a:latin typeface="Garamond" panose="02020404030301010803" pitchFamily="18" charset="0"/>
              <a:cs typeface="Times New Roman" charset="0"/>
            </a:endParaRPr>
          </a:p>
          <a:p>
            <a:pPr marL="109537" indent="0">
              <a:buNone/>
            </a:pPr>
            <a:r>
              <a:rPr lang="en-US" b="1" dirty="0">
                <a:latin typeface="Garamond" panose="02020404030301010803" pitchFamily="18" charset="0"/>
                <a:cs typeface="Times New Roman" charset="0"/>
              </a:rPr>
              <a:t>Flexibility </a:t>
            </a:r>
            <a:r>
              <a:rPr lang="en-US" dirty="0">
                <a:latin typeface="Garamond" panose="02020404030301010803" pitchFamily="18" charset="0"/>
                <a:cs typeface="Times New Roman" charset="0"/>
              </a:rPr>
              <a:t>– “Schema-less” design for reactive data</a:t>
            </a:r>
          </a:p>
          <a:p>
            <a:pPr marL="109537" indent="0">
              <a:buNone/>
            </a:pPr>
            <a:endParaRPr lang="en-US" dirty="0">
              <a:latin typeface="Garamond" panose="02020404030301010803" pitchFamily="18" charset="0"/>
              <a:cs typeface="Times New Roman" charset="0"/>
            </a:endParaRPr>
          </a:p>
          <a:p>
            <a:pPr marL="109537" indent="0">
              <a:buNone/>
            </a:pPr>
            <a:r>
              <a:rPr lang="en-US" b="1" dirty="0">
                <a:latin typeface="Garamond" panose="02020404030301010803" pitchFamily="18" charset="0"/>
                <a:cs typeface="Times New Roman" charset="0"/>
              </a:rPr>
              <a:t>Availability</a:t>
            </a:r>
            <a:r>
              <a:rPr lang="en-US" dirty="0">
                <a:latin typeface="Garamond" panose="02020404030301010803" pitchFamily="18" charset="0"/>
                <a:cs typeface="Times New Roman" charset="0"/>
              </a:rPr>
              <a:t> – Distributed for fault-tolerance</a:t>
            </a:r>
            <a:endParaRPr lang="en-US" b="1" dirty="0">
              <a:latin typeface="Garamond" panose="02020404030301010803" pitchFamily="18" charset="0"/>
              <a:cs typeface="Times New Roman" charset="0"/>
            </a:endParaRPr>
          </a:p>
        </p:txBody>
      </p:sp>
      <p:sp>
        <p:nvSpPr>
          <p:cNvPr id="3" name="Slide Number Placeholder 2"/>
          <p:cNvSpPr>
            <a:spLocks noGrp="1"/>
          </p:cNvSpPr>
          <p:nvPr>
            <p:ph type="sldNum" sz="quarter" idx="12"/>
          </p:nvPr>
        </p:nvSpPr>
        <p:spPr/>
        <p:txBody>
          <a:bodyPr/>
          <a:lstStyle/>
          <a:p>
            <a:fld id="{91E941FE-DB72-2149-A072-8CF4451EBF4A}" type="slidenum">
              <a:rPr lang="en-US" smtClean="0"/>
              <a:pPr/>
              <a:t>8</a:t>
            </a:fld>
            <a:endParaRPr lang="en-US"/>
          </a:p>
        </p:txBody>
      </p:sp>
    </p:spTree>
    <p:extLst>
      <p:ext uri="{BB962C8B-B14F-4D97-AF65-F5344CB8AC3E}">
        <p14:creationId xmlns:p14="http://schemas.microsoft.com/office/powerpoint/2010/main" val="13028837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8401-A5D0-284A-A3E5-ED8D60C4198E}"/>
              </a:ext>
            </a:extLst>
          </p:cNvPr>
          <p:cNvSpPr>
            <a:spLocks noGrp="1"/>
          </p:cNvSpPr>
          <p:nvPr>
            <p:ph type="title"/>
          </p:nvPr>
        </p:nvSpPr>
        <p:spPr/>
        <p:txBody>
          <a:bodyPr/>
          <a:lstStyle/>
          <a:p>
            <a:r>
              <a:rPr lang="en-US" dirty="0">
                <a:latin typeface="Futura Medium" panose="020B0602020204020303" pitchFamily="34" charset="-79"/>
                <a:cs typeface="Futura Medium" panose="020B0602020204020303" pitchFamily="34" charset="-79"/>
              </a:rPr>
              <a:t>MongoDB Aggregate</a:t>
            </a:r>
          </a:p>
        </p:txBody>
      </p:sp>
      <p:sp>
        <p:nvSpPr>
          <p:cNvPr id="3" name="Content Placeholder 2">
            <a:extLst>
              <a:ext uri="{FF2B5EF4-FFF2-40B4-BE49-F238E27FC236}">
                <a16:creationId xmlns:a16="http://schemas.microsoft.com/office/drawing/2014/main" id="{5FFF6033-5306-8841-AC67-F7918E8E3A9A}"/>
              </a:ext>
            </a:extLst>
          </p:cNvPr>
          <p:cNvSpPr>
            <a:spLocks noGrp="1"/>
          </p:cNvSpPr>
          <p:nvPr>
            <p:ph idx="1"/>
          </p:nvPr>
        </p:nvSpPr>
        <p:spPr>
          <a:xfrm>
            <a:off x="1981200" y="2209800"/>
            <a:ext cx="8229600" cy="2438400"/>
          </a:xfrm>
        </p:spPr>
        <p:txBody>
          <a:bodyPr/>
          <a:lstStyle/>
          <a:p>
            <a:pPr marL="109537" indent="0">
              <a:buNone/>
            </a:pPr>
            <a:r>
              <a:rPr lang="en-US" sz="2400" dirty="0" err="1">
                <a:latin typeface="Consolas" panose="020B0609020204030204" pitchFamily="49" charset="0"/>
                <a:cs typeface="Consolas" panose="020B0609020204030204" pitchFamily="49" charset="0"/>
              </a:rPr>
              <a:t>db.cities.aggregate</a:t>
            </a:r>
            <a:r>
              <a:rPr lang="en-US" sz="2400" dirty="0">
                <a:latin typeface="Consolas" panose="020B0609020204030204" pitchFamily="49" charset="0"/>
                <a:cs typeface="Consolas" panose="020B0609020204030204" pitchFamily="49" charset="0"/>
              </a:rPr>
              <a:t>([</a:t>
            </a:r>
          </a:p>
          <a:p>
            <a:pPr marL="109537" indent="0">
              <a:buNone/>
            </a:pPr>
            <a:r>
              <a:rPr lang="en-US" sz="2400" dirty="0">
                <a:latin typeface="Consolas" panose="020B0609020204030204" pitchFamily="49" charset="0"/>
                <a:cs typeface="Consolas" panose="020B0609020204030204" pitchFamily="49" charset="0"/>
              </a:rPr>
              <a:t>	{$match: {}},</a:t>
            </a:r>
          </a:p>
          <a:p>
            <a:pPr marL="109537" indent="0">
              <a:buNone/>
            </a:pPr>
            <a:r>
              <a:rPr lang="en-US" sz="2400" dirty="0">
                <a:latin typeface="Consolas" panose="020B0609020204030204" pitchFamily="49" charset="0"/>
                <a:cs typeface="Consolas" panose="020B0609020204030204" pitchFamily="49" charset="0"/>
              </a:rPr>
              <a:t>	{$group: {_id: “$city”, </a:t>
            </a:r>
          </a:p>
          <a:p>
            <a:pPr marL="109537" indent="0">
              <a:buNone/>
            </a:pPr>
            <a:r>
              <a:rPr lang="en-US" sz="2400" dirty="0">
                <a:latin typeface="Consolas" panose="020B0609020204030204" pitchFamily="49" charset="0"/>
                <a:cs typeface="Consolas" panose="020B0609020204030204" pitchFamily="49" charset="0"/>
              </a:rPr>
              <a:t>			total: {$sum: “$population”}}}</a:t>
            </a:r>
          </a:p>
          <a:p>
            <a:pPr marL="109537" indent="0">
              <a:buNone/>
            </a:pPr>
            <a:r>
              <a:rPr lang="en-US" sz="24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2585ADAF-DD52-B549-817A-0F940F514B8B}"/>
              </a:ext>
            </a:extLst>
          </p:cNvPr>
          <p:cNvSpPr>
            <a:spLocks noGrp="1"/>
          </p:cNvSpPr>
          <p:nvPr>
            <p:ph type="sldNum" sz="quarter" idx="12"/>
          </p:nvPr>
        </p:nvSpPr>
        <p:spPr/>
        <p:txBody>
          <a:bodyPr/>
          <a:lstStyle/>
          <a:p>
            <a:fld id="{91E941FE-DB72-2149-A072-8CF4451EBF4A}" type="slidenum">
              <a:rPr lang="en-US" smtClean="0"/>
              <a:pPr/>
              <a:t>80</a:t>
            </a:fld>
            <a:endParaRPr lang="en-US"/>
          </a:p>
        </p:txBody>
      </p:sp>
      <p:cxnSp>
        <p:nvCxnSpPr>
          <p:cNvPr id="6" name="Straight Arrow Connector 5">
            <a:extLst>
              <a:ext uri="{FF2B5EF4-FFF2-40B4-BE49-F238E27FC236}">
                <a16:creationId xmlns:a16="http://schemas.microsoft.com/office/drawing/2014/main" id="{E987A91D-B97F-D14F-8BFD-97E0146B1B96}"/>
              </a:ext>
            </a:extLst>
          </p:cNvPr>
          <p:cNvCxnSpPr/>
          <p:nvPr/>
        </p:nvCxnSpPr>
        <p:spPr>
          <a:xfrm flipH="1">
            <a:off x="5334000" y="2895600"/>
            <a:ext cx="1905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F9A3765-D935-3444-B89A-250B73B66C74}"/>
              </a:ext>
            </a:extLst>
          </p:cNvPr>
          <p:cNvSpPr txBox="1"/>
          <p:nvPr/>
        </p:nvSpPr>
        <p:spPr>
          <a:xfrm>
            <a:off x="7543801" y="2664768"/>
            <a:ext cx="1556067" cy="461665"/>
          </a:xfrm>
          <a:prstGeom prst="rect">
            <a:avLst/>
          </a:prstGeom>
          <a:noFill/>
        </p:spPr>
        <p:txBody>
          <a:bodyPr wrap="none" rtlCol="0">
            <a:spAutoFit/>
          </a:bodyPr>
          <a:lstStyle/>
          <a:p>
            <a:r>
              <a:rPr lang="en-US" sz="2400" dirty="0">
                <a:latin typeface="Garamond" panose="02020404030301010803" pitchFamily="18" charset="0"/>
              </a:rPr>
              <a:t>input query</a:t>
            </a:r>
          </a:p>
        </p:txBody>
      </p:sp>
      <p:cxnSp>
        <p:nvCxnSpPr>
          <p:cNvPr id="10" name="Straight Arrow Connector 9">
            <a:extLst>
              <a:ext uri="{FF2B5EF4-FFF2-40B4-BE49-F238E27FC236}">
                <a16:creationId xmlns:a16="http://schemas.microsoft.com/office/drawing/2014/main" id="{11665028-9A2C-AF48-8379-1AE70B40AEAA}"/>
              </a:ext>
            </a:extLst>
          </p:cNvPr>
          <p:cNvCxnSpPr/>
          <p:nvPr/>
        </p:nvCxnSpPr>
        <p:spPr>
          <a:xfrm flipH="1">
            <a:off x="6861243" y="3320945"/>
            <a:ext cx="1905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12C0B26-A409-7B40-AFBA-C465EA67E634}"/>
              </a:ext>
            </a:extLst>
          </p:cNvPr>
          <p:cNvSpPr txBox="1"/>
          <p:nvPr/>
        </p:nvSpPr>
        <p:spPr>
          <a:xfrm>
            <a:off x="8826230" y="3060192"/>
            <a:ext cx="2943626" cy="461665"/>
          </a:xfrm>
          <a:prstGeom prst="rect">
            <a:avLst/>
          </a:prstGeom>
          <a:noFill/>
        </p:spPr>
        <p:txBody>
          <a:bodyPr wrap="none" rtlCol="0">
            <a:spAutoFit/>
          </a:bodyPr>
          <a:lstStyle/>
          <a:p>
            <a:r>
              <a:rPr lang="en-US" sz="2400" dirty="0">
                <a:latin typeface="Garamond" panose="02020404030301010803" pitchFamily="18" charset="0"/>
              </a:rPr>
              <a:t>output document form</a:t>
            </a:r>
          </a:p>
        </p:txBody>
      </p:sp>
      <p:sp>
        <p:nvSpPr>
          <p:cNvPr id="12" name="TextBox 11">
            <a:extLst>
              <a:ext uri="{FF2B5EF4-FFF2-40B4-BE49-F238E27FC236}">
                <a16:creationId xmlns:a16="http://schemas.microsoft.com/office/drawing/2014/main" id="{4852AB5F-5548-934D-AEAD-853BCF5886CE}"/>
              </a:ext>
            </a:extLst>
          </p:cNvPr>
          <p:cNvSpPr txBox="1"/>
          <p:nvPr/>
        </p:nvSpPr>
        <p:spPr>
          <a:xfrm>
            <a:off x="2659475" y="4821079"/>
            <a:ext cx="7321107" cy="954107"/>
          </a:xfrm>
          <a:prstGeom prst="rect">
            <a:avLst/>
          </a:prstGeom>
          <a:noFill/>
        </p:spPr>
        <p:txBody>
          <a:bodyPr wrap="none" rtlCol="0">
            <a:spAutoFit/>
          </a:bodyPr>
          <a:lstStyle/>
          <a:p>
            <a:r>
              <a:rPr lang="en-US" sz="2800" dirty="0">
                <a:latin typeface="Garamond" panose="02020404030301010803" pitchFamily="18" charset="0"/>
              </a:rPr>
              <a:t>Match all documents, all fields return a document</a:t>
            </a:r>
          </a:p>
          <a:p>
            <a:r>
              <a:rPr lang="en-US" sz="2800" dirty="0">
                <a:latin typeface="Garamond" panose="02020404030301010803" pitchFamily="18" charset="0"/>
              </a:rPr>
              <a:t>grouped by “city” with a “total” sum of population</a:t>
            </a:r>
          </a:p>
        </p:txBody>
      </p:sp>
    </p:spTree>
    <p:extLst>
      <p:ext uri="{BB962C8B-B14F-4D97-AF65-F5344CB8AC3E}">
        <p14:creationId xmlns:p14="http://schemas.microsoft.com/office/powerpoint/2010/main" val="19426149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8401-A5D0-284A-A3E5-ED8D60C4198E}"/>
              </a:ext>
            </a:extLst>
          </p:cNvPr>
          <p:cNvSpPr>
            <a:spLocks noGrp="1"/>
          </p:cNvSpPr>
          <p:nvPr>
            <p:ph type="title"/>
          </p:nvPr>
        </p:nvSpPr>
        <p:spPr/>
        <p:txBody>
          <a:bodyPr/>
          <a:lstStyle/>
          <a:p>
            <a:r>
              <a:rPr lang="en-US" dirty="0">
                <a:latin typeface="Futura Medium" panose="020B0602020204020303" pitchFamily="34" charset="-79"/>
                <a:cs typeface="Futura Medium" panose="020B0602020204020303" pitchFamily="34" charset="-79"/>
              </a:rPr>
              <a:t>MongoDB Aggregate</a:t>
            </a:r>
          </a:p>
        </p:txBody>
      </p:sp>
      <p:sp>
        <p:nvSpPr>
          <p:cNvPr id="3" name="Content Placeholder 2">
            <a:extLst>
              <a:ext uri="{FF2B5EF4-FFF2-40B4-BE49-F238E27FC236}">
                <a16:creationId xmlns:a16="http://schemas.microsoft.com/office/drawing/2014/main" id="{5FFF6033-5306-8841-AC67-F7918E8E3A9A}"/>
              </a:ext>
            </a:extLst>
          </p:cNvPr>
          <p:cNvSpPr>
            <a:spLocks noGrp="1"/>
          </p:cNvSpPr>
          <p:nvPr>
            <p:ph idx="1"/>
          </p:nvPr>
        </p:nvSpPr>
        <p:spPr>
          <a:xfrm>
            <a:off x="1981200" y="2209800"/>
            <a:ext cx="9372600" cy="2438400"/>
          </a:xfrm>
        </p:spPr>
        <p:txBody>
          <a:bodyPr/>
          <a:lstStyle/>
          <a:p>
            <a:pPr marL="109537" indent="0">
              <a:buNone/>
            </a:pPr>
            <a:r>
              <a:rPr lang="en-US" sz="2400" dirty="0" err="1">
                <a:latin typeface="Consolas" panose="020B0609020204030204" pitchFamily="49" charset="0"/>
                <a:cs typeface="Consolas" panose="020B0609020204030204" pitchFamily="49" charset="0"/>
              </a:rPr>
              <a:t>db.cities.aggregate</a:t>
            </a:r>
            <a:r>
              <a:rPr lang="en-US" sz="2400" dirty="0">
                <a:latin typeface="Consolas" panose="020B0609020204030204" pitchFamily="49" charset="0"/>
                <a:cs typeface="Consolas" panose="020B0609020204030204" pitchFamily="49" charset="0"/>
              </a:rPr>
              <a:t>([</a:t>
            </a:r>
          </a:p>
          <a:p>
            <a:pPr marL="109537" indent="0">
              <a:buNone/>
            </a:pPr>
            <a:r>
              <a:rPr lang="en-US" sz="2400" dirty="0">
                <a:latin typeface="Consolas" panose="020B0609020204030204" pitchFamily="49" charset="0"/>
                <a:cs typeface="Consolas" panose="020B0609020204030204" pitchFamily="49" charset="0"/>
              </a:rPr>
              <a:t>	{$match: {}},</a:t>
            </a:r>
          </a:p>
          <a:p>
            <a:pPr marL="109537" indent="0">
              <a:buNone/>
            </a:pPr>
            <a:r>
              <a:rPr lang="en-US" sz="2400" dirty="0">
                <a:latin typeface="Consolas" panose="020B0609020204030204" pitchFamily="49" charset="0"/>
                <a:cs typeface="Consolas" panose="020B0609020204030204" pitchFamily="49" charset="0"/>
              </a:rPr>
              <a:t>	{$group: {_id: “$city”, </a:t>
            </a:r>
          </a:p>
          <a:p>
            <a:pPr marL="109537" indent="0">
              <a:buNone/>
            </a:pPr>
            <a:r>
              <a:rPr lang="en-US" sz="2400" dirty="0">
                <a:latin typeface="Consolas" panose="020B0609020204030204" pitchFamily="49" charset="0"/>
                <a:cs typeface="Consolas" panose="020B0609020204030204" pitchFamily="49" charset="0"/>
              </a:rPr>
              <a:t>			total: {$sum: “$population”}}}</a:t>
            </a:r>
          </a:p>
          <a:p>
            <a:pPr marL="109537" indent="0">
              <a:buNone/>
            </a:pPr>
            <a:r>
              <a:rPr lang="en-US" sz="24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2585ADAF-DD52-B549-817A-0F940F514B8B}"/>
              </a:ext>
            </a:extLst>
          </p:cNvPr>
          <p:cNvSpPr>
            <a:spLocks noGrp="1"/>
          </p:cNvSpPr>
          <p:nvPr>
            <p:ph type="sldNum" sz="quarter" idx="12"/>
          </p:nvPr>
        </p:nvSpPr>
        <p:spPr/>
        <p:txBody>
          <a:bodyPr/>
          <a:lstStyle/>
          <a:p>
            <a:fld id="{91E941FE-DB72-2149-A072-8CF4451EBF4A}" type="slidenum">
              <a:rPr lang="en-US" smtClean="0"/>
              <a:pPr/>
              <a:t>81</a:t>
            </a:fld>
            <a:endParaRPr lang="en-US"/>
          </a:p>
        </p:txBody>
      </p:sp>
      <p:cxnSp>
        <p:nvCxnSpPr>
          <p:cNvPr id="6" name="Straight Arrow Connector 5">
            <a:extLst>
              <a:ext uri="{FF2B5EF4-FFF2-40B4-BE49-F238E27FC236}">
                <a16:creationId xmlns:a16="http://schemas.microsoft.com/office/drawing/2014/main" id="{E987A91D-B97F-D14F-8BFD-97E0146B1B96}"/>
              </a:ext>
            </a:extLst>
          </p:cNvPr>
          <p:cNvCxnSpPr/>
          <p:nvPr/>
        </p:nvCxnSpPr>
        <p:spPr>
          <a:xfrm flipH="1">
            <a:off x="5334000" y="2895600"/>
            <a:ext cx="1905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F9A3765-D935-3444-B89A-250B73B66C74}"/>
              </a:ext>
            </a:extLst>
          </p:cNvPr>
          <p:cNvSpPr txBox="1"/>
          <p:nvPr/>
        </p:nvSpPr>
        <p:spPr>
          <a:xfrm>
            <a:off x="7543801" y="2664768"/>
            <a:ext cx="1556067" cy="461665"/>
          </a:xfrm>
          <a:prstGeom prst="rect">
            <a:avLst/>
          </a:prstGeom>
          <a:noFill/>
        </p:spPr>
        <p:txBody>
          <a:bodyPr wrap="none" rtlCol="0">
            <a:spAutoFit/>
          </a:bodyPr>
          <a:lstStyle/>
          <a:p>
            <a:r>
              <a:rPr lang="en-US" sz="2400" dirty="0">
                <a:latin typeface="Garamond" panose="02020404030301010803" pitchFamily="18" charset="0"/>
              </a:rPr>
              <a:t>input query</a:t>
            </a:r>
          </a:p>
        </p:txBody>
      </p:sp>
      <p:cxnSp>
        <p:nvCxnSpPr>
          <p:cNvPr id="10" name="Straight Arrow Connector 9">
            <a:extLst>
              <a:ext uri="{FF2B5EF4-FFF2-40B4-BE49-F238E27FC236}">
                <a16:creationId xmlns:a16="http://schemas.microsoft.com/office/drawing/2014/main" id="{11665028-9A2C-AF48-8379-1AE70B40AEAA}"/>
              </a:ext>
            </a:extLst>
          </p:cNvPr>
          <p:cNvCxnSpPr/>
          <p:nvPr/>
        </p:nvCxnSpPr>
        <p:spPr>
          <a:xfrm flipH="1">
            <a:off x="6890068" y="3350567"/>
            <a:ext cx="1905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12C0B26-A409-7B40-AFBA-C465EA67E634}"/>
              </a:ext>
            </a:extLst>
          </p:cNvPr>
          <p:cNvSpPr txBox="1"/>
          <p:nvPr/>
        </p:nvSpPr>
        <p:spPr>
          <a:xfrm>
            <a:off x="8895581" y="3100279"/>
            <a:ext cx="2943626" cy="461665"/>
          </a:xfrm>
          <a:prstGeom prst="rect">
            <a:avLst/>
          </a:prstGeom>
          <a:noFill/>
        </p:spPr>
        <p:txBody>
          <a:bodyPr wrap="none" rtlCol="0">
            <a:spAutoFit/>
          </a:bodyPr>
          <a:lstStyle/>
          <a:p>
            <a:r>
              <a:rPr lang="en-US" sz="2400" dirty="0">
                <a:latin typeface="Garamond" panose="02020404030301010803" pitchFamily="18" charset="0"/>
              </a:rPr>
              <a:t>output document form</a:t>
            </a:r>
          </a:p>
        </p:txBody>
      </p:sp>
      <p:sp>
        <p:nvSpPr>
          <p:cNvPr id="12" name="TextBox 11">
            <a:extLst>
              <a:ext uri="{FF2B5EF4-FFF2-40B4-BE49-F238E27FC236}">
                <a16:creationId xmlns:a16="http://schemas.microsoft.com/office/drawing/2014/main" id="{4852AB5F-5548-934D-AEAD-853BCF5886CE}"/>
              </a:ext>
            </a:extLst>
          </p:cNvPr>
          <p:cNvSpPr txBox="1"/>
          <p:nvPr/>
        </p:nvSpPr>
        <p:spPr>
          <a:xfrm>
            <a:off x="2667000" y="4498032"/>
            <a:ext cx="5902578" cy="1384995"/>
          </a:xfrm>
          <a:prstGeom prst="rect">
            <a:avLst/>
          </a:prstGeom>
          <a:noFill/>
        </p:spPr>
        <p:txBody>
          <a:bodyPr wrap="none" rtlCol="0">
            <a:spAutoFit/>
          </a:bodyPr>
          <a:lstStyle/>
          <a:p>
            <a:r>
              <a:rPr lang="en-US" sz="2800" dirty="0">
                <a:latin typeface="Consolas" panose="020B0609020204030204" pitchFamily="49" charset="0"/>
                <a:cs typeface="Consolas" panose="020B0609020204030204" pitchFamily="49" charset="0"/>
              </a:rPr>
              <a:t>SELECT city, sum(population) </a:t>
            </a:r>
          </a:p>
          <a:p>
            <a:r>
              <a:rPr lang="en-US" sz="2800" dirty="0">
                <a:latin typeface="Consolas" panose="020B0609020204030204" pitchFamily="49" charset="0"/>
                <a:cs typeface="Consolas" panose="020B0609020204030204" pitchFamily="49" charset="0"/>
              </a:rPr>
              <a:t>FROM cities</a:t>
            </a:r>
          </a:p>
          <a:p>
            <a:r>
              <a:rPr lang="en-US" sz="2800" dirty="0">
                <a:latin typeface="Consolas" panose="020B0609020204030204" pitchFamily="49" charset="0"/>
                <a:cs typeface="Consolas" panose="020B0609020204030204" pitchFamily="49" charset="0"/>
              </a:rPr>
              <a:t>GROUP BY city;</a:t>
            </a:r>
          </a:p>
        </p:txBody>
      </p:sp>
    </p:spTree>
    <p:extLst>
      <p:ext uri="{BB962C8B-B14F-4D97-AF65-F5344CB8AC3E}">
        <p14:creationId xmlns:p14="http://schemas.microsoft.com/office/powerpoint/2010/main" val="8131623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85ADAF-DD52-B549-817A-0F940F514B8B}"/>
              </a:ext>
            </a:extLst>
          </p:cNvPr>
          <p:cNvSpPr>
            <a:spLocks noGrp="1"/>
          </p:cNvSpPr>
          <p:nvPr>
            <p:ph type="sldNum" sz="quarter" idx="12"/>
          </p:nvPr>
        </p:nvSpPr>
        <p:spPr/>
        <p:txBody>
          <a:bodyPr/>
          <a:lstStyle/>
          <a:p>
            <a:fld id="{91E941FE-DB72-2149-A072-8CF4451EBF4A}" type="slidenum">
              <a:rPr lang="en-US" smtClean="0"/>
              <a:pPr/>
              <a:t>82</a:t>
            </a:fld>
            <a:endParaRPr lang="en-US"/>
          </a:p>
        </p:txBody>
      </p:sp>
      <p:pic>
        <p:nvPicPr>
          <p:cNvPr id="15" name="Picture 14">
            <a:extLst>
              <a:ext uri="{FF2B5EF4-FFF2-40B4-BE49-F238E27FC236}">
                <a16:creationId xmlns:a16="http://schemas.microsoft.com/office/drawing/2014/main" id="{18FA6D0D-AA2B-FF48-B343-9EDF978E60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31106"/>
            <a:ext cx="9144000" cy="6626894"/>
          </a:xfrm>
          <a:prstGeom prst="rect">
            <a:avLst/>
          </a:prstGeom>
        </p:spPr>
      </p:pic>
    </p:spTree>
    <p:extLst>
      <p:ext uri="{BB962C8B-B14F-4D97-AF65-F5344CB8AC3E}">
        <p14:creationId xmlns:p14="http://schemas.microsoft.com/office/powerpoint/2010/main" val="17732683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Futura Medium" panose="020B0602020204020303" pitchFamily="34" charset="-79"/>
                <a:cs typeface="Futura Medium" panose="020B0602020204020303" pitchFamily="34" charset="-79"/>
              </a:rPr>
              <a:t>$unwind by Location</a:t>
            </a:r>
          </a:p>
        </p:txBody>
      </p:sp>
      <p:sp>
        <p:nvSpPr>
          <p:cNvPr id="4" name="Slide Number Placeholder 3"/>
          <p:cNvSpPr>
            <a:spLocks noGrp="1"/>
          </p:cNvSpPr>
          <p:nvPr>
            <p:ph type="sldNum" sz="quarter" idx="12"/>
          </p:nvPr>
        </p:nvSpPr>
        <p:spPr/>
        <p:txBody>
          <a:bodyPr/>
          <a:lstStyle/>
          <a:p>
            <a:fld id="{91E941FE-DB72-2149-A072-8CF4451EBF4A}" type="slidenum">
              <a:rPr lang="en-US" smtClean="0"/>
              <a:pPr/>
              <a:t>83</a:t>
            </a:fld>
            <a:endParaRPr lang="en-US"/>
          </a:p>
        </p:txBody>
      </p:sp>
      <p:pic>
        <p:nvPicPr>
          <p:cNvPr id="7170" name="Picture 2"/>
          <p:cNvPicPr>
            <a:picLocks noGrp="1" noChangeAspect="1" noChangeArrowheads="1"/>
          </p:cNvPicPr>
          <p:nvPr>
            <p:ph sz="half" idx="2"/>
          </p:nvPr>
        </p:nvPicPr>
        <p:blipFill>
          <a:blip r:embed="rId2" cstate="email">
            <a:extLst>
              <a:ext uri="{28A0092B-C50C-407E-A947-70E740481C1C}">
                <a14:useLocalDpi xmlns:a14="http://schemas.microsoft.com/office/drawing/2010/main" val="0"/>
              </a:ext>
            </a:extLst>
          </a:blip>
          <a:srcRect/>
          <a:stretch>
            <a:fillRect/>
          </a:stretch>
        </p:blipFill>
        <p:spPr bwMode="auto">
          <a:xfrm>
            <a:off x="6096000" y="2743201"/>
            <a:ext cx="4038600" cy="2286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Grp="1" noChangeAspect="1" noChangeArrowheads="1"/>
          </p:cNvPicPr>
          <p:nvPr>
            <p:ph sz="half" idx="1"/>
          </p:nvPr>
        </p:nvPicPr>
        <p:blipFill>
          <a:blip r:embed="rId3" cstate="email">
            <a:extLst>
              <a:ext uri="{28A0092B-C50C-407E-A947-70E740481C1C}">
                <a14:useLocalDpi xmlns:a14="http://schemas.microsoft.com/office/drawing/2010/main" val="0"/>
              </a:ext>
            </a:extLst>
          </a:blip>
          <a:srcRect/>
          <a:stretch>
            <a:fillRect/>
          </a:stretch>
        </p:blipFill>
        <p:spPr bwMode="auto">
          <a:xfrm>
            <a:off x="2133601" y="1752600"/>
            <a:ext cx="3522051" cy="4525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981200" y="3124200"/>
            <a:ext cx="25908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988127" y="4953000"/>
            <a:ext cx="25908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32748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Futura Medium" panose="020B0602020204020303" pitchFamily="34" charset="-79"/>
                <a:cs typeface="Futura Medium" panose="020B0602020204020303" pitchFamily="34" charset="-79"/>
              </a:rPr>
              <a:t>Map Reduce</a:t>
            </a:r>
          </a:p>
        </p:txBody>
      </p:sp>
      <p:sp>
        <p:nvSpPr>
          <p:cNvPr id="3" name="Content Placeholder 2"/>
          <p:cNvSpPr>
            <a:spLocks noGrp="1"/>
          </p:cNvSpPr>
          <p:nvPr>
            <p:ph idx="1"/>
          </p:nvPr>
        </p:nvSpPr>
        <p:spPr/>
        <p:txBody>
          <a:bodyPr/>
          <a:lstStyle/>
          <a:p>
            <a:r>
              <a:rPr lang="en-US" sz="2400" dirty="0">
                <a:cs typeface="Futura Medium" panose="020B0602020204020303" pitchFamily="34" charset="-79"/>
              </a:rPr>
              <a:t>A data processing paradigm for condensing large volumes of data into useful aggregated results. </a:t>
            </a:r>
          </a:p>
          <a:p>
            <a:r>
              <a:rPr lang="en-US" sz="2400" dirty="0">
                <a:cs typeface="Futura Medium" panose="020B0602020204020303" pitchFamily="34" charset="-79"/>
              </a:rPr>
              <a:t>Supports operations on sharded collections </a:t>
            </a:r>
          </a:p>
          <a:p>
            <a:r>
              <a:rPr lang="en-US" sz="2400" dirty="0">
                <a:cs typeface="Futura Medium" panose="020B0602020204020303" pitchFamily="34" charset="-79"/>
              </a:rPr>
              <a:t>Inspired by </a:t>
            </a:r>
            <a:r>
              <a:rPr lang="en-US" sz="2400" dirty="0">
                <a:solidFill>
                  <a:srgbClr val="3366FF"/>
                </a:solidFill>
                <a:cs typeface="Futura Medium" panose="020B0602020204020303" pitchFamily="34" charset="-79"/>
              </a:rPr>
              <a:t>map()</a:t>
            </a:r>
            <a:r>
              <a:rPr lang="en-US" sz="2400" dirty="0">
                <a:cs typeface="Futura Medium" panose="020B0602020204020303" pitchFamily="34" charset="-79"/>
              </a:rPr>
              <a:t> and </a:t>
            </a:r>
            <a:r>
              <a:rPr lang="en-US" sz="2400" dirty="0">
                <a:solidFill>
                  <a:srgbClr val="3366FF"/>
                </a:solidFill>
                <a:cs typeface="Futura Medium" panose="020B0602020204020303" pitchFamily="34" charset="-79"/>
              </a:rPr>
              <a:t>reduce() </a:t>
            </a:r>
            <a:r>
              <a:rPr lang="en-US" sz="2400" dirty="0">
                <a:cs typeface="Futura Medium" panose="020B0602020204020303" pitchFamily="34" charset="-79"/>
              </a:rPr>
              <a:t>functions used in functional programming.</a:t>
            </a:r>
          </a:p>
        </p:txBody>
      </p:sp>
      <p:sp>
        <p:nvSpPr>
          <p:cNvPr id="4" name="Slide Number Placeholder 3"/>
          <p:cNvSpPr>
            <a:spLocks noGrp="1"/>
          </p:cNvSpPr>
          <p:nvPr>
            <p:ph type="sldNum" sz="quarter" idx="12"/>
          </p:nvPr>
        </p:nvSpPr>
        <p:spPr/>
        <p:txBody>
          <a:bodyPr/>
          <a:lstStyle/>
          <a:p>
            <a:fld id="{91E941FE-DB72-2149-A072-8CF4451EBF4A}" type="slidenum">
              <a:rPr lang="en-US" smtClean="0"/>
              <a:pPr/>
              <a:t>84</a:t>
            </a:fld>
            <a:endParaRPr lang="en-US"/>
          </a:p>
        </p:txBody>
      </p:sp>
      <p:pic>
        <p:nvPicPr>
          <p:cNvPr id="7" name="Picture 6" descr="https://jeremykun.files.wordpress.com/2014/10/mapreduceimag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962400"/>
            <a:ext cx="4953000"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4292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8401-A5D0-284A-A3E5-ED8D60C4198E}"/>
              </a:ext>
            </a:extLst>
          </p:cNvPr>
          <p:cNvSpPr>
            <a:spLocks noGrp="1"/>
          </p:cNvSpPr>
          <p:nvPr>
            <p:ph type="title"/>
          </p:nvPr>
        </p:nvSpPr>
        <p:spPr/>
        <p:txBody>
          <a:bodyPr/>
          <a:lstStyle/>
          <a:p>
            <a:r>
              <a:rPr lang="en-US" dirty="0">
                <a:latin typeface="Futura Medium" panose="020B0602020204020303" pitchFamily="34" charset="-79"/>
                <a:cs typeface="Futura Medium" panose="020B0602020204020303" pitchFamily="34" charset="-79"/>
              </a:rPr>
              <a:t>MapReduce</a:t>
            </a:r>
          </a:p>
        </p:txBody>
      </p:sp>
      <p:sp>
        <p:nvSpPr>
          <p:cNvPr id="3" name="Content Placeholder 2">
            <a:extLst>
              <a:ext uri="{FF2B5EF4-FFF2-40B4-BE49-F238E27FC236}">
                <a16:creationId xmlns:a16="http://schemas.microsoft.com/office/drawing/2014/main" id="{5FFF6033-5306-8841-AC67-F7918E8E3A9A}"/>
              </a:ext>
            </a:extLst>
          </p:cNvPr>
          <p:cNvSpPr>
            <a:spLocks noGrp="1"/>
          </p:cNvSpPr>
          <p:nvPr>
            <p:ph idx="1"/>
          </p:nvPr>
        </p:nvSpPr>
        <p:spPr/>
        <p:txBody>
          <a:bodyPr/>
          <a:lstStyle/>
          <a:p>
            <a:pPr marL="109537" indent="0">
              <a:buNone/>
            </a:pPr>
            <a:r>
              <a:rPr lang="en-US" b="1" i="1" dirty="0">
                <a:latin typeface="Garamond" panose="02020404030301010803" pitchFamily="18" charset="0"/>
              </a:rPr>
              <a:t>map() function</a:t>
            </a:r>
            <a:r>
              <a:rPr lang="en-US" dirty="0">
                <a:latin typeface="Garamond" panose="02020404030301010803" pitchFamily="18" charset="0"/>
              </a:rPr>
              <a:t> - A JavaScript function that associates or “maps” a value with a key and emits the key and value pair</a:t>
            </a:r>
          </a:p>
          <a:p>
            <a:pPr marL="109537" indent="0">
              <a:buNone/>
            </a:pPr>
            <a:endParaRPr lang="en-US" dirty="0">
              <a:latin typeface="Garamond" panose="02020404030301010803" pitchFamily="18" charset="0"/>
            </a:endParaRPr>
          </a:p>
          <a:p>
            <a:pPr marL="109537" indent="0">
              <a:buNone/>
            </a:pPr>
            <a:r>
              <a:rPr lang="en-US" b="1" i="1" dirty="0">
                <a:latin typeface="Garamond" panose="02020404030301010803" pitchFamily="18" charset="0"/>
              </a:rPr>
              <a:t>reduce() function</a:t>
            </a:r>
            <a:r>
              <a:rPr lang="en-US" dirty="0">
                <a:latin typeface="Garamond" panose="02020404030301010803" pitchFamily="18" charset="0"/>
              </a:rPr>
              <a:t> - A JavaScript function that “reduces” to a single object all the values associated with a particular key.</a:t>
            </a:r>
          </a:p>
          <a:p>
            <a:pPr marL="109537" indent="0">
              <a:buNone/>
            </a:pPr>
            <a:r>
              <a:rPr lang="en-US" b="1" i="1" dirty="0">
                <a:latin typeface="Garamond" panose="02020404030301010803" pitchFamily="18" charset="0"/>
              </a:rPr>
              <a:t>	</a:t>
            </a:r>
            <a:r>
              <a:rPr lang="en-US" dirty="0">
                <a:latin typeface="Garamond" panose="02020404030301010803" pitchFamily="18" charset="0"/>
              </a:rPr>
              <a:t>values DO NOT need to just </a:t>
            </a:r>
            <a:r>
              <a:rPr lang="en-US">
                <a:latin typeface="Garamond" panose="02020404030301010803" pitchFamily="18" charset="0"/>
              </a:rPr>
              <a:t>be numbers</a:t>
            </a:r>
            <a:endParaRPr lang="en-US" b="1" i="1" dirty="0">
              <a:latin typeface="Garamond" panose="02020404030301010803" pitchFamily="18" charset="0"/>
            </a:endParaRPr>
          </a:p>
        </p:txBody>
      </p:sp>
      <p:sp>
        <p:nvSpPr>
          <p:cNvPr id="4" name="Slide Number Placeholder 3">
            <a:extLst>
              <a:ext uri="{FF2B5EF4-FFF2-40B4-BE49-F238E27FC236}">
                <a16:creationId xmlns:a16="http://schemas.microsoft.com/office/drawing/2014/main" id="{2585ADAF-DD52-B549-817A-0F940F514B8B}"/>
              </a:ext>
            </a:extLst>
          </p:cNvPr>
          <p:cNvSpPr>
            <a:spLocks noGrp="1"/>
          </p:cNvSpPr>
          <p:nvPr>
            <p:ph type="sldNum" sz="quarter" idx="12"/>
          </p:nvPr>
        </p:nvSpPr>
        <p:spPr/>
        <p:txBody>
          <a:bodyPr/>
          <a:lstStyle/>
          <a:p>
            <a:fld id="{91E941FE-DB72-2149-A072-8CF4451EBF4A}" type="slidenum">
              <a:rPr lang="en-US" smtClean="0"/>
              <a:pPr/>
              <a:t>85</a:t>
            </a:fld>
            <a:endParaRPr lang="en-US"/>
          </a:p>
        </p:txBody>
      </p:sp>
    </p:spTree>
    <p:extLst>
      <p:ext uri="{BB962C8B-B14F-4D97-AF65-F5344CB8AC3E}">
        <p14:creationId xmlns:p14="http://schemas.microsoft.com/office/powerpoint/2010/main" val="1157854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29726" y="383059"/>
            <a:ext cx="10348861" cy="3045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91E941FE-DB72-2149-A072-8CF4451EBF4A}" type="slidenum">
              <a:rPr lang="en-US" smtClean="0"/>
              <a:pPr/>
              <a:t>86</a:t>
            </a:fld>
            <a:endParaRPr lang="en-US"/>
          </a:p>
        </p:txBody>
      </p:sp>
      <p:sp>
        <p:nvSpPr>
          <p:cNvPr id="10" name="TextBox 9"/>
          <p:cNvSpPr txBox="1"/>
          <p:nvPr/>
        </p:nvSpPr>
        <p:spPr>
          <a:xfrm>
            <a:off x="2446020" y="2971800"/>
            <a:ext cx="8229600" cy="3416320"/>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Garamond" panose="02020404030301010803" pitchFamily="18" charset="0"/>
              </a:rPr>
              <a:t>map</a:t>
            </a:r>
            <a:r>
              <a:rPr lang="en-US" dirty="0">
                <a:latin typeface="Garamond" panose="02020404030301010803" pitchFamily="18" charset="0"/>
              </a:rPr>
              <a:t>: Function that maps a value with a key and emits a key-value pair</a:t>
            </a:r>
          </a:p>
          <a:p>
            <a:pPr marL="285750" indent="-285750">
              <a:buFont typeface="Arial" panose="020B0604020202020204" pitchFamily="34" charset="0"/>
              <a:buChar char="•"/>
            </a:pPr>
            <a:endParaRPr lang="en-US" dirty="0">
              <a:latin typeface="Garamond" panose="02020404030301010803" pitchFamily="18" charset="0"/>
            </a:endParaRPr>
          </a:p>
          <a:p>
            <a:pPr marL="285750" indent="-285750">
              <a:buFont typeface="Arial" panose="020B0604020202020204" pitchFamily="34" charset="0"/>
              <a:buChar char="•"/>
            </a:pPr>
            <a:r>
              <a:rPr lang="en-US" b="1" dirty="0">
                <a:latin typeface="Garamond" panose="02020404030301010803" pitchFamily="18" charset="0"/>
              </a:rPr>
              <a:t>reduce</a:t>
            </a:r>
            <a:r>
              <a:rPr lang="en-US" dirty="0">
                <a:latin typeface="Garamond" panose="02020404030301010803" pitchFamily="18" charset="0"/>
              </a:rPr>
              <a:t>: Function that reduces or groups documents having the same key</a:t>
            </a:r>
          </a:p>
          <a:p>
            <a:pPr marL="285750" indent="-285750">
              <a:buFont typeface="Arial" panose="020B0604020202020204" pitchFamily="34" charset="0"/>
              <a:buChar char="•"/>
            </a:pPr>
            <a:endParaRPr lang="en-US" dirty="0">
              <a:latin typeface="Garamond" panose="02020404030301010803" pitchFamily="18" charset="0"/>
            </a:endParaRPr>
          </a:p>
          <a:p>
            <a:pPr marL="285750" indent="-285750">
              <a:buFont typeface="Arial" panose="020B0604020202020204" pitchFamily="34" charset="0"/>
              <a:buChar char="•"/>
            </a:pPr>
            <a:r>
              <a:rPr lang="en-US" b="1" dirty="0">
                <a:latin typeface="Garamond" panose="02020404030301010803" pitchFamily="18" charset="0"/>
              </a:rPr>
              <a:t>out</a:t>
            </a:r>
            <a:r>
              <a:rPr lang="en-US" dirty="0">
                <a:latin typeface="Garamond" panose="02020404030301010803" pitchFamily="18" charset="0"/>
              </a:rPr>
              <a:t>: Specifies the location of the map-reduce query result</a:t>
            </a:r>
          </a:p>
          <a:p>
            <a:pPr marL="285750" indent="-285750">
              <a:buFont typeface="Arial" panose="020B0604020202020204" pitchFamily="34" charset="0"/>
              <a:buChar char="•"/>
            </a:pPr>
            <a:endParaRPr lang="en-US" dirty="0">
              <a:latin typeface="Garamond" panose="02020404030301010803" pitchFamily="18" charset="0"/>
            </a:endParaRPr>
          </a:p>
          <a:p>
            <a:pPr marL="285750" indent="-285750">
              <a:buFont typeface="Arial" panose="020B0604020202020204" pitchFamily="34" charset="0"/>
              <a:buChar char="•"/>
            </a:pPr>
            <a:r>
              <a:rPr lang="en-US" b="1" dirty="0">
                <a:latin typeface="Garamond" panose="02020404030301010803" pitchFamily="18" charset="0"/>
              </a:rPr>
              <a:t>[query]</a:t>
            </a:r>
            <a:r>
              <a:rPr lang="en-US" dirty="0">
                <a:latin typeface="Garamond" panose="02020404030301010803" pitchFamily="18" charset="0"/>
              </a:rPr>
              <a:t>: Specifies optional selection criteria for selecting documents</a:t>
            </a:r>
          </a:p>
          <a:p>
            <a:pPr marL="285750" indent="-285750">
              <a:buFont typeface="Arial" panose="020B0604020202020204" pitchFamily="34" charset="0"/>
              <a:buChar char="•"/>
            </a:pPr>
            <a:endParaRPr lang="en-US" dirty="0">
              <a:latin typeface="Garamond" panose="02020404030301010803" pitchFamily="18" charset="0"/>
            </a:endParaRPr>
          </a:p>
          <a:p>
            <a:pPr marL="285750" indent="-285750">
              <a:buFont typeface="Arial" panose="020B0604020202020204" pitchFamily="34" charset="0"/>
              <a:buChar char="•"/>
            </a:pPr>
            <a:r>
              <a:rPr lang="en-US" b="1" dirty="0">
                <a:latin typeface="Garamond" panose="02020404030301010803" pitchFamily="18" charset="0"/>
              </a:rPr>
              <a:t>[sort]</a:t>
            </a:r>
            <a:r>
              <a:rPr lang="en-US" dirty="0">
                <a:latin typeface="Garamond" panose="02020404030301010803" pitchFamily="18" charset="0"/>
              </a:rPr>
              <a:t>: Specifies optional sort criteria</a:t>
            </a:r>
          </a:p>
          <a:p>
            <a:pPr marL="285750" indent="-285750">
              <a:buFont typeface="Arial" panose="020B0604020202020204" pitchFamily="34" charset="0"/>
              <a:buChar char="•"/>
            </a:pPr>
            <a:endParaRPr lang="en-US" dirty="0">
              <a:latin typeface="Garamond" panose="02020404030301010803" pitchFamily="18" charset="0"/>
            </a:endParaRPr>
          </a:p>
          <a:p>
            <a:pPr marL="285750" indent="-285750">
              <a:buFont typeface="Arial" panose="020B0604020202020204" pitchFamily="34" charset="0"/>
              <a:buChar char="•"/>
            </a:pPr>
            <a:r>
              <a:rPr lang="en-US" b="1" dirty="0">
                <a:latin typeface="Garamond" panose="02020404030301010803" pitchFamily="18" charset="0"/>
              </a:rPr>
              <a:t>[limit]</a:t>
            </a:r>
            <a:r>
              <a:rPr lang="en-US" dirty="0">
                <a:latin typeface="Garamond" panose="02020404030301010803" pitchFamily="18" charset="0"/>
              </a:rPr>
              <a:t>: Specifies optional maximum number of documents to be returned</a:t>
            </a:r>
            <a:br>
              <a:rPr lang="en-US" dirty="0"/>
            </a:br>
            <a:endParaRPr lang="en-US" dirty="0"/>
          </a:p>
        </p:txBody>
      </p:sp>
    </p:spTree>
    <p:extLst>
      <p:ext uri="{BB962C8B-B14F-4D97-AF65-F5344CB8AC3E}">
        <p14:creationId xmlns:p14="http://schemas.microsoft.com/office/powerpoint/2010/main" val="34725385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Futura Medium" panose="020B0602020204020303" pitchFamily="34" charset="-79"/>
                <a:cs typeface="Futura Medium" panose="020B0602020204020303" pitchFamily="34" charset="-79"/>
              </a:rPr>
              <a:t>MapReduce Example</a:t>
            </a:r>
          </a:p>
        </p:txBody>
      </p:sp>
      <p:sp>
        <p:nvSpPr>
          <p:cNvPr id="3" name="Content Placeholder 2"/>
          <p:cNvSpPr>
            <a:spLocks noGrp="1"/>
          </p:cNvSpPr>
          <p:nvPr>
            <p:ph idx="1"/>
          </p:nvPr>
        </p:nvSpPr>
        <p:spPr/>
        <p:txBody>
          <a:bodyPr/>
          <a:lstStyle/>
          <a:p>
            <a:r>
              <a:rPr lang="en-US" dirty="0">
                <a:latin typeface="Garamond" panose="02020404030301010803" pitchFamily="18" charset="0"/>
              </a:rPr>
              <a:t>Consider the following document structure storing customer orders. </a:t>
            </a:r>
          </a:p>
          <a:p>
            <a:r>
              <a:rPr lang="en-US" dirty="0">
                <a:latin typeface="Garamond" panose="02020404030301010803" pitchFamily="18" charset="0"/>
              </a:rPr>
              <a:t>The document stores a </a:t>
            </a:r>
            <a:r>
              <a:rPr lang="en-US" dirty="0" err="1">
                <a:latin typeface="Garamond" panose="02020404030301010803" pitchFamily="18" charset="0"/>
              </a:rPr>
              <a:t>cust_id</a:t>
            </a:r>
            <a:r>
              <a:rPr lang="en-US" dirty="0">
                <a:latin typeface="Garamond" panose="02020404030301010803" pitchFamily="18" charset="0"/>
              </a:rPr>
              <a:t>, amount and status.</a:t>
            </a:r>
          </a:p>
          <a:p>
            <a:pPr marL="1984692" lvl="8" indent="0">
              <a:buNone/>
            </a:pPr>
            <a:r>
              <a:rPr lang="en-US" sz="2800" dirty="0">
                <a:latin typeface="Consolas" panose="020B0609020204030204" pitchFamily="49" charset="0"/>
                <a:cs typeface="Consolas" panose="020B0609020204030204" pitchFamily="49" charset="0"/>
              </a:rPr>
              <a:t>{ </a:t>
            </a:r>
            <a:br>
              <a:rPr lang="en-US" sz="2800" dirty="0">
                <a:latin typeface="Consolas" panose="020B0609020204030204" pitchFamily="49" charset="0"/>
                <a:cs typeface="Consolas" panose="020B0609020204030204" pitchFamily="49" charset="0"/>
              </a:rPr>
            </a:b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cust_id</a:t>
            </a:r>
            <a:r>
              <a:rPr lang="en-US" sz="2800" dirty="0">
                <a:latin typeface="Consolas" panose="020B0609020204030204" pitchFamily="49" charset="0"/>
                <a:cs typeface="Consolas" panose="020B0609020204030204" pitchFamily="49" charset="0"/>
              </a:rPr>
              <a:t>“ : “A123", </a:t>
            </a:r>
            <a:br>
              <a:rPr lang="en-US" sz="2800" dirty="0">
                <a:latin typeface="Consolas" panose="020B0609020204030204" pitchFamily="49" charset="0"/>
                <a:cs typeface="Consolas" panose="020B0609020204030204" pitchFamily="49" charset="0"/>
              </a:rPr>
            </a:br>
            <a:r>
              <a:rPr lang="en-US" sz="2800" dirty="0">
                <a:latin typeface="Consolas" panose="020B0609020204030204" pitchFamily="49" charset="0"/>
                <a:cs typeface="Consolas" panose="020B0609020204030204" pitchFamily="49" charset="0"/>
              </a:rPr>
              <a:t>   “amount“ : “500", </a:t>
            </a:r>
            <a:br>
              <a:rPr lang="en-US" sz="2800" dirty="0">
                <a:latin typeface="Consolas" panose="020B0609020204030204" pitchFamily="49" charset="0"/>
                <a:cs typeface="Consolas" panose="020B0609020204030204" pitchFamily="49" charset="0"/>
              </a:rPr>
            </a:br>
            <a:r>
              <a:rPr lang="en-US" sz="2800" dirty="0">
                <a:latin typeface="Consolas" panose="020B0609020204030204" pitchFamily="49" charset="0"/>
                <a:cs typeface="Consolas" panose="020B0609020204030204" pitchFamily="49" charset="0"/>
              </a:rPr>
              <a:t>   “status“ : “A" </a:t>
            </a:r>
            <a:br>
              <a:rPr lang="en-US" sz="2800" dirty="0">
                <a:latin typeface="Consolas" panose="020B0609020204030204" pitchFamily="49" charset="0"/>
                <a:cs typeface="Consolas" panose="020B0609020204030204" pitchFamily="49" charset="0"/>
              </a:rPr>
            </a:br>
            <a:r>
              <a:rPr lang="en-US" sz="28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91E941FE-DB72-2149-A072-8CF4451EBF4A}" type="slidenum">
              <a:rPr lang="en-US" smtClean="0"/>
              <a:pPr/>
              <a:t>87</a:t>
            </a:fld>
            <a:endParaRPr lang="en-US"/>
          </a:p>
        </p:txBody>
      </p:sp>
      <p:pic>
        <p:nvPicPr>
          <p:cNvPr id="2050"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057401" y="3034145"/>
            <a:ext cx="1225717"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a:stCxn id="2050" idx="3"/>
          </p:cNvCxnSpPr>
          <p:nvPr/>
        </p:nvCxnSpPr>
        <p:spPr>
          <a:xfrm flipV="1">
            <a:off x="3283118" y="4267201"/>
            <a:ext cx="831683" cy="4814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96836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Futura Medium" panose="020B0602020204020303" pitchFamily="34" charset="-79"/>
                <a:cs typeface="Futura Medium" panose="020B0602020204020303" pitchFamily="34" charset="-79"/>
              </a:rPr>
              <a:t>MapReduce Example</a:t>
            </a:r>
          </a:p>
        </p:txBody>
      </p:sp>
      <p:sp>
        <p:nvSpPr>
          <p:cNvPr id="4" name="Slide Number Placeholder 3"/>
          <p:cNvSpPr>
            <a:spLocks noGrp="1"/>
          </p:cNvSpPr>
          <p:nvPr>
            <p:ph type="sldNum" sz="quarter" idx="12"/>
          </p:nvPr>
        </p:nvSpPr>
        <p:spPr/>
        <p:txBody>
          <a:bodyPr/>
          <a:lstStyle/>
          <a:p>
            <a:fld id="{91E941FE-DB72-2149-A072-8CF4451EBF4A}" type="slidenum">
              <a:rPr lang="en-US" smtClean="0"/>
              <a:pPr/>
              <a:t>88</a:t>
            </a:fld>
            <a:endParaRPr lang="en-US"/>
          </a:p>
        </p:txBody>
      </p:sp>
      <p:pic>
        <p:nvPicPr>
          <p:cNvPr id="9" name="Picture 8">
            <a:extLst>
              <a:ext uri="{FF2B5EF4-FFF2-40B4-BE49-F238E27FC236}">
                <a16:creationId xmlns:a16="http://schemas.microsoft.com/office/drawing/2014/main" id="{CA5047DC-B3CA-C244-80CF-5A0E7CA1CCC2}"/>
              </a:ext>
            </a:extLst>
          </p:cNvPr>
          <p:cNvPicPr>
            <a:picLocks noChangeAspect="1"/>
          </p:cNvPicPr>
          <p:nvPr/>
        </p:nvPicPr>
        <p:blipFill>
          <a:blip r:embed="rId2"/>
          <a:stretch>
            <a:fillRect/>
          </a:stretch>
        </p:blipFill>
        <p:spPr>
          <a:xfrm>
            <a:off x="1524000" y="2286001"/>
            <a:ext cx="9144000" cy="2698423"/>
          </a:xfrm>
          <a:prstGeom prst="rect">
            <a:avLst/>
          </a:prstGeom>
        </p:spPr>
      </p:pic>
    </p:spTree>
    <p:extLst>
      <p:ext uri="{BB962C8B-B14F-4D97-AF65-F5344CB8AC3E}">
        <p14:creationId xmlns:p14="http://schemas.microsoft.com/office/powerpoint/2010/main" val="27569217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Futura Medium" panose="020B0602020204020303" pitchFamily="34" charset="-79"/>
                <a:cs typeface="Futura Medium" panose="020B0602020204020303" pitchFamily="34" charset="-79"/>
              </a:rPr>
              <a:t>MapReduce Example</a:t>
            </a:r>
          </a:p>
        </p:txBody>
      </p:sp>
      <p:sp>
        <p:nvSpPr>
          <p:cNvPr id="4" name="Slide Number Placeholder 3"/>
          <p:cNvSpPr>
            <a:spLocks noGrp="1"/>
          </p:cNvSpPr>
          <p:nvPr>
            <p:ph type="sldNum" sz="quarter" idx="12"/>
          </p:nvPr>
        </p:nvSpPr>
        <p:spPr/>
        <p:txBody>
          <a:bodyPr/>
          <a:lstStyle/>
          <a:p>
            <a:fld id="{91E941FE-DB72-2149-A072-8CF4451EBF4A}" type="slidenum">
              <a:rPr lang="en-US" smtClean="0"/>
              <a:pPr/>
              <a:t>89</a:t>
            </a:fld>
            <a:endParaRPr lang="en-US"/>
          </a:p>
        </p:txBody>
      </p:sp>
      <p:pic>
        <p:nvPicPr>
          <p:cNvPr id="5" name="Picture 4">
            <a:extLst>
              <a:ext uri="{FF2B5EF4-FFF2-40B4-BE49-F238E27FC236}">
                <a16:creationId xmlns:a16="http://schemas.microsoft.com/office/drawing/2014/main" id="{415E98EC-E9C9-CE42-89FE-9A3937A13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1031" y="1453211"/>
            <a:ext cx="9144000" cy="5170781"/>
          </a:xfrm>
          <a:prstGeom prst="rect">
            <a:avLst/>
          </a:prstGeom>
        </p:spPr>
      </p:pic>
    </p:spTree>
    <p:extLst>
      <p:ext uri="{BB962C8B-B14F-4D97-AF65-F5344CB8AC3E}">
        <p14:creationId xmlns:p14="http://schemas.microsoft.com/office/powerpoint/2010/main" val="929080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dirty="0">
                <a:latin typeface="Futura Medium" panose="020B0602020204020303" pitchFamily="34" charset="-79"/>
                <a:cs typeface="Futura Medium" panose="020B0602020204020303" pitchFamily="34" charset="-79"/>
              </a:rPr>
              <a:t>NoSQL</a:t>
            </a:r>
          </a:p>
        </p:txBody>
      </p:sp>
      <p:sp>
        <p:nvSpPr>
          <p:cNvPr id="14339" name="Content Placeholder 2"/>
          <p:cNvSpPr>
            <a:spLocks noGrp="1"/>
          </p:cNvSpPr>
          <p:nvPr>
            <p:ph idx="1"/>
          </p:nvPr>
        </p:nvSpPr>
        <p:spPr>
          <a:xfrm>
            <a:off x="1981200" y="1692933"/>
            <a:ext cx="8229600" cy="4897438"/>
          </a:xfrm>
        </p:spPr>
        <p:txBody>
          <a:bodyPr/>
          <a:lstStyle/>
          <a:p>
            <a:pPr marL="109537" indent="0">
              <a:buNone/>
            </a:pPr>
            <a:r>
              <a:rPr lang="en-US" b="1" dirty="0">
                <a:latin typeface="Garamond" panose="02020404030301010803" pitchFamily="18" charset="0"/>
                <a:cs typeface="Times New Roman" charset="0"/>
              </a:rPr>
              <a:t>“Not Only” SQL or “Not Just” SQL…</a:t>
            </a:r>
          </a:p>
          <a:p>
            <a:pPr marL="109537" indent="0">
              <a:buNone/>
            </a:pPr>
            <a:r>
              <a:rPr lang="en-US" b="1" dirty="0">
                <a:latin typeface="Garamond" panose="02020404030301010803" pitchFamily="18" charset="0"/>
                <a:cs typeface="Times New Roman" charset="0"/>
              </a:rPr>
              <a:t>	</a:t>
            </a:r>
            <a:r>
              <a:rPr lang="en-US" dirty="0">
                <a:latin typeface="Garamond" panose="02020404030301010803" pitchFamily="18" charset="0"/>
                <a:cs typeface="Times New Roman" charset="0"/>
              </a:rPr>
              <a:t>from a Twitter conference hashtag!</a:t>
            </a:r>
          </a:p>
          <a:p>
            <a:pPr marL="109537" indent="0">
              <a:buNone/>
            </a:pPr>
            <a:endParaRPr lang="en-US" b="1" dirty="0">
              <a:latin typeface="Garamond" panose="02020404030301010803" pitchFamily="18" charset="0"/>
              <a:cs typeface="Times New Roman" charset="0"/>
            </a:endParaRPr>
          </a:p>
          <a:p>
            <a:pPr marL="109537" indent="0">
              <a:buNone/>
            </a:pPr>
            <a:r>
              <a:rPr lang="en-US" b="1" i="1" dirty="0">
                <a:latin typeface="Garamond" panose="02020404030301010803" pitchFamily="18" charset="0"/>
                <a:cs typeface="Times New Roman" charset="0"/>
              </a:rPr>
              <a:t>From Eric Evans</a:t>
            </a:r>
            <a:r>
              <a:rPr lang="en-US" b="1" dirty="0">
                <a:latin typeface="Garamond" panose="02020404030301010803" pitchFamily="18" charset="0"/>
                <a:cs typeface="Times New Roman" charset="0"/>
              </a:rPr>
              <a:t>:</a:t>
            </a:r>
          </a:p>
          <a:p>
            <a:pPr marL="109537" indent="0">
              <a:buNone/>
            </a:pPr>
            <a:r>
              <a:rPr lang="en-US" sz="2400" i="1" dirty="0">
                <a:cs typeface="Times New Roman" charset="0"/>
              </a:rPr>
              <a:t>“</a:t>
            </a:r>
            <a:r>
              <a:rPr lang="en-US" sz="2400" dirty="0"/>
              <a:t>My regret however isn’t about what the name says, it’s about what it doesn’t. When Johan originally had the idea for the first meetup, he seemed to be thinking Big Data and linearly scalable distributed systems, but the name is so vague that it opened the door to talk submissions for literally anything that stored data, and wasn’t an RDBMS.”</a:t>
            </a:r>
            <a:endParaRPr lang="en-US" sz="2400" i="1" dirty="0">
              <a:cs typeface="Times New Roman" charset="0"/>
            </a:endParaRPr>
          </a:p>
        </p:txBody>
      </p:sp>
      <p:sp>
        <p:nvSpPr>
          <p:cNvPr id="3" name="Slide Number Placeholder 2"/>
          <p:cNvSpPr>
            <a:spLocks noGrp="1"/>
          </p:cNvSpPr>
          <p:nvPr>
            <p:ph type="sldNum" sz="quarter" idx="12"/>
          </p:nvPr>
        </p:nvSpPr>
        <p:spPr/>
        <p:txBody>
          <a:bodyPr/>
          <a:lstStyle/>
          <a:p>
            <a:fld id="{91E941FE-DB72-2149-A072-8CF4451EBF4A}" type="slidenum">
              <a:rPr lang="en-US" smtClean="0"/>
              <a:pPr/>
              <a:t>9</a:t>
            </a:fld>
            <a:endParaRPr lang="en-US"/>
          </a:p>
        </p:txBody>
      </p:sp>
    </p:spTree>
    <p:extLst>
      <p:ext uri="{BB962C8B-B14F-4D97-AF65-F5344CB8AC3E}">
        <p14:creationId xmlns:p14="http://schemas.microsoft.com/office/powerpoint/2010/main" val="2013324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Futura Medium" panose="020B0602020204020303" pitchFamily="34" charset="-79"/>
                <a:cs typeface="Futura Medium" panose="020B0602020204020303" pitchFamily="34" charset="-79"/>
              </a:rPr>
              <a:t>MapReduce Example</a:t>
            </a:r>
          </a:p>
        </p:txBody>
      </p:sp>
      <p:sp>
        <p:nvSpPr>
          <p:cNvPr id="4" name="Slide Number Placeholder 3"/>
          <p:cNvSpPr>
            <a:spLocks noGrp="1"/>
          </p:cNvSpPr>
          <p:nvPr>
            <p:ph type="sldNum" sz="quarter" idx="12"/>
          </p:nvPr>
        </p:nvSpPr>
        <p:spPr/>
        <p:txBody>
          <a:bodyPr/>
          <a:lstStyle/>
          <a:p>
            <a:fld id="{91E941FE-DB72-2149-A072-8CF4451EBF4A}" type="slidenum">
              <a:rPr lang="en-US" smtClean="0"/>
              <a:pPr/>
              <a:t>90</a:t>
            </a:fld>
            <a:endParaRPr lang="en-US"/>
          </a:p>
        </p:txBody>
      </p:sp>
      <p:sp>
        <p:nvSpPr>
          <p:cNvPr id="7" name="Rectangle 6"/>
          <p:cNvSpPr/>
          <p:nvPr/>
        </p:nvSpPr>
        <p:spPr>
          <a:xfrm>
            <a:off x="1981200" y="3886201"/>
            <a:ext cx="4572000" cy="1200329"/>
          </a:xfrm>
          <a:prstGeom prst="rect">
            <a:avLst/>
          </a:prstGeom>
        </p:spPr>
        <p:txBody>
          <a:bodyPr>
            <a:spAutoFit/>
          </a:bodyPr>
          <a:lstStyle/>
          <a:p>
            <a:r>
              <a:rPr lang="en-US" dirty="0"/>
              <a:t>Result </a:t>
            </a:r>
          </a:p>
          <a:p>
            <a:pPr marL="285750" indent="-285750">
              <a:buFont typeface="Wingdings" panose="05000000000000000000" pitchFamily="2" charset="2"/>
              <a:buChar char="§"/>
            </a:pPr>
            <a:r>
              <a:rPr lang="en-US" dirty="0"/>
              <a:t>Indicates that both users </a:t>
            </a:r>
            <a:r>
              <a:rPr lang="en-US" b="1" dirty="0"/>
              <a:t>tom</a:t>
            </a:r>
            <a:r>
              <a:rPr lang="en-US" dirty="0"/>
              <a:t> and </a:t>
            </a:r>
            <a:r>
              <a:rPr lang="en-US" b="1" dirty="0"/>
              <a:t>mark </a:t>
            </a:r>
            <a:r>
              <a:rPr lang="en-US" dirty="0"/>
              <a:t>have two posts in active states.</a:t>
            </a:r>
            <a:br>
              <a:rPr lang="en-US" dirty="0"/>
            </a:br>
            <a:endParaRPr lang="en-US" dirty="0"/>
          </a:p>
        </p:txBody>
      </p:sp>
      <p:pic>
        <p:nvPicPr>
          <p:cNvPr id="4098" name="Picture 2"/>
          <p:cNvPicPr>
            <a:picLocks noGrp="1" noChangeAspect="1" noChangeArrowheads="1"/>
          </p:cNvPicPr>
          <p:nvPr>
            <p:ph sz="half" idx="1"/>
          </p:nvPr>
        </p:nvPicPr>
        <p:blipFill>
          <a:blip r:embed="rId2" cstate="email">
            <a:extLst>
              <a:ext uri="{28A0092B-C50C-407E-A947-70E740481C1C}">
                <a14:useLocalDpi xmlns:a14="http://schemas.microsoft.com/office/drawing/2010/main" val="0"/>
              </a:ext>
            </a:extLst>
          </a:blip>
          <a:srcRect/>
          <a:stretch>
            <a:fillRect/>
          </a:stretch>
        </p:blipFill>
        <p:spPr bwMode="auto">
          <a:xfrm>
            <a:off x="1905000" y="2057401"/>
            <a:ext cx="4038600" cy="1288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010400" y="2438400"/>
            <a:ext cx="2438400"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a:cxnSpLocks/>
            <a:stCxn id="3" idx="3"/>
            <a:endCxn id="4099" idx="1"/>
          </p:cNvCxnSpPr>
          <p:nvPr/>
        </p:nvCxnSpPr>
        <p:spPr>
          <a:xfrm flipV="1">
            <a:off x="2895600" y="2657476"/>
            <a:ext cx="4114800" cy="619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828800" y="3124200"/>
            <a:ext cx="10668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p:cNvCxnSpPr>
            <a:cxnSpLocks/>
            <a:stCxn id="4099" idx="1"/>
            <a:endCxn id="7" idx="0"/>
          </p:cNvCxnSpPr>
          <p:nvPr/>
        </p:nvCxnSpPr>
        <p:spPr>
          <a:xfrm flipH="1">
            <a:off x="4267200" y="2657476"/>
            <a:ext cx="2743200" cy="1228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8867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8401-A5D0-284A-A3E5-ED8D60C4198E}"/>
              </a:ext>
            </a:extLst>
          </p:cNvPr>
          <p:cNvSpPr>
            <a:spLocks noGrp="1"/>
          </p:cNvSpPr>
          <p:nvPr>
            <p:ph type="title"/>
          </p:nvPr>
        </p:nvSpPr>
        <p:spPr/>
        <p:txBody>
          <a:bodyPr/>
          <a:lstStyle/>
          <a:p>
            <a:r>
              <a:rPr lang="en-US" dirty="0">
                <a:latin typeface="Futura Medium" panose="020B0602020204020303" pitchFamily="34" charset="-79"/>
                <a:cs typeface="Futura Medium" panose="020B0602020204020303" pitchFamily="34" charset="-79"/>
              </a:rPr>
              <a:t>MapReduce</a:t>
            </a:r>
          </a:p>
        </p:txBody>
      </p:sp>
      <p:sp>
        <p:nvSpPr>
          <p:cNvPr id="3" name="Content Placeholder 2">
            <a:extLst>
              <a:ext uri="{FF2B5EF4-FFF2-40B4-BE49-F238E27FC236}">
                <a16:creationId xmlns:a16="http://schemas.microsoft.com/office/drawing/2014/main" id="{5FFF6033-5306-8841-AC67-F7918E8E3A9A}"/>
              </a:ext>
            </a:extLst>
          </p:cNvPr>
          <p:cNvSpPr>
            <a:spLocks noGrp="1"/>
          </p:cNvSpPr>
          <p:nvPr>
            <p:ph idx="1"/>
          </p:nvPr>
        </p:nvSpPr>
        <p:spPr/>
        <p:txBody>
          <a:bodyPr/>
          <a:lstStyle/>
          <a:p>
            <a:pPr marL="109537" indent="0">
              <a:buNone/>
            </a:pPr>
            <a:r>
              <a:rPr lang="en-US" dirty="0" err="1">
                <a:latin typeface="Consolas" panose="020B0609020204030204" pitchFamily="49" charset="0"/>
                <a:cs typeface="Consolas" panose="020B0609020204030204" pitchFamily="49" charset="0"/>
              </a:rPr>
              <a:t>db.collection.mapReduce</a:t>
            </a:r>
            <a:r>
              <a:rPr lang="en-US" dirty="0">
                <a:latin typeface="Consolas" panose="020B0609020204030204" pitchFamily="49" charset="0"/>
                <a:cs typeface="Consolas" panose="020B0609020204030204" pitchFamily="49" charset="0"/>
              </a:rPr>
              <a:t>(</a:t>
            </a:r>
          </a:p>
          <a:p>
            <a:pPr marL="109537"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mapFunction</a:t>
            </a:r>
            <a:r>
              <a:rPr lang="en-US" dirty="0">
                <a:latin typeface="Consolas" panose="020B0609020204030204" pitchFamily="49" charset="0"/>
                <a:cs typeface="Consolas" panose="020B0609020204030204" pitchFamily="49" charset="0"/>
              </a:rPr>
              <a:t>,</a:t>
            </a:r>
          </a:p>
          <a:p>
            <a:pPr marL="109537"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reduceFunction</a:t>
            </a:r>
            <a:r>
              <a:rPr lang="en-US" dirty="0">
                <a:latin typeface="Consolas" panose="020B0609020204030204" pitchFamily="49" charset="0"/>
                <a:cs typeface="Consolas" panose="020B0609020204030204" pitchFamily="49" charset="0"/>
              </a:rPr>
              <a:t>,</a:t>
            </a:r>
          </a:p>
          <a:p>
            <a:pPr marL="109537" indent="0">
              <a:buNone/>
            </a:pPr>
            <a:r>
              <a:rPr lang="en-US" dirty="0">
                <a:latin typeface="Consolas" panose="020B0609020204030204" pitchFamily="49" charset="0"/>
                <a:cs typeface="Consolas" panose="020B0609020204030204" pitchFamily="49" charset="0"/>
              </a:rPr>
              <a:t>	options</a:t>
            </a:r>
          </a:p>
          <a:p>
            <a:pPr marL="109537" indent="0">
              <a:buNone/>
            </a:pPr>
            <a:r>
              <a:rPr lang="en-US"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2585ADAF-DD52-B549-817A-0F940F514B8B}"/>
              </a:ext>
            </a:extLst>
          </p:cNvPr>
          <p:cNvSpPr>
            <a:spLocks noGrp="1"/>
          </p:cNvSpPr>
          <p:nvPr>
            <p:ph type="sldNum" sz="quarter" idx="12"/>
          </p:nvPr>
        </p:nvSpPr>
        <p:spPr/>
        <p:txBody>
          <a:bodyPr/>
          <a:lstStyle/>
          <a:p>
            <a:fld id="{91E941FE-DB72-2149-A072-8CF4451EBF4A}" type="slidenum">
              <a:rPr lang="en-US" smtClean="0"/>
              <a:pPr/>
              <a:t>91</a:t>
            </a:fld>
            <a:endParaRPr lang="en-US"/>
          </a:p>
        </p:txBody>
      </p:sp>
    </p:spTree>
    <p:extLst>
      <p:ext uri="{BB962C8B-B14F-4D97-AF65-F5344CB8AC3E}">
        <p14:creationId xmlns:p14="http://schemas.microsoft.com/office/powerpoint/2010/main" val="40077191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8401-A5D0-284A-A3E5-ED8D60C4198E}"/>
              </a:ext>
            </a:extLst>
          </p:cNvPr>
          <p:cNvSpPr>
            <a:spLocks noGrp="1"/>
          </p:cNvSpPr>
          <p:nvPr>
            <p:ph type="title"/>
          </p:nvPr>
        </p:nvSpPr>
        <p:spPr/>
        <p:txBody>
          <a:bodyPr/>
          <a:lstStyle/>
          <a:p>
            <a:r>
              <a:rPr lang="en-US" dirty="0">
                <a:latin typeface="Futura Medium" panose="020B0602020204020303" pitchFamily="34" charset="-79"/>
                <a:cs typeface="Futura Medium" panose="020B0602020204020303" pitchFamily="34" charset="-79"/>
              </a:rPr>
              <a:t>MapReduce</a:t>
            </a:r>
          </a:p>
        </p:txBody>
      </p:sp>
      <p:sp>
        <p:nvSpPr>
          <p:cNvPr id="3" name="Content Placeholder 2">
            <a:extLst>
              <a:ext uri="{FF2B5EF4-FFF2-40B4-BE49-F238E27FC236}">
                <a16:creationId xmlns:a16="http://schemas.microsoft.com/office/drawing/2014/main" id="{5FFF6033-5306-8841-AC67-F7918E8E3A9A}"/>
              </a:ext>
            </a:extLst>
          </p:cNvPr>
          <p:cNvSpPr>
            <a:spLocks noGrp="1"/>
          </p:cNvSpPr>
          <p:nvPr>
            <p:ph idx="1"/>
          </p:nvPr>
        </p:nvSpPr>
        <p:spPr/>
        <p:txBody>
          <a:bodyPr/>
          <a:lstStyle/>
          <a:p>
            <a:pPr marL="109537" indent="0">
              <a:buNone/>
            </a:pPr>
            <a:r>
              <a:rPr lang="en-US" dirty="0" err="1">
                <a:latin typeface="Consolas" panose="020B0609020204030204" pitchFamily="49" charset="0"/>
                <a:cs typeface="Consolas" panose="020B0609020204030204" pitchFamily="49" charset="0"/>
              </a:rPr>
              <a:t>db.cities.mapReduce</a:t>
            </a:r>
            <a:r>
              <a:rPr lang="en-US" dirty="0">
                <a:latin typeface="Consolas" panose="020B0609020204030204" pitchFamily="49" charset="0"/>
                <a:cs typeface="Consolas" panose="020B0609020204030204" pitchFamily="49" charset="0"/>
              </a:rPr>
              <a:t>(</a:t>
            </a:r>
          </a:p>
          <a:p>
            <a:pPr marL="109537"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mapPopulation</a:t>
            </a:r>
            <a:r>
              <a:rPr lang="en-US" dirty="0">
                <a:latin typeface="Consolas" panose="020B0609020204030204" pitchFamily="49" charset="0"/>
                <a:cs typeface="Consolas" panose="020B0609020204030204" pitchFamily="49" charset="0"/>
              </a:rPr>
              <a:t>,</a:t>
            </a:r>
          </a:p>
          <a:p>
            <a:pPr marL="109537"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reducePopulation</a:t>
            </a:r>
            <a:r>
              <a:rPr lang="en-US" dirty="0">
                <a:latin typeface="Consolas" panose="020B0609020204030204" pitchFamily="49" charset="0"/>
                <a:cs typeface="Consolas" panose="020B0609020204030204" pitchFamily="49" charset="0"/>
              </a:rPr>
              <a:t>,</a:t>
            </a:r>
          </a:p>
          <a:p>
            <a:pPr marL="109537" indent="0">
              <a:buNone/>
            </a:pPr>
            <a:r>
              <a:rPr lang="en-US" dirty="0">
                <a:latin typeface="Consolas" panose="020B0609020204030204" pitchFamily="49" charset="0"/>
                <a:cs typeface="Consolas" panose="020B0609020204030204" pitchFamily="49" charset="0"/>
              </a:rPr>
              <a:t>	options</a:t>
            </a:r>
          </a:p>
          <a:p>
            <a:pPr marL="109537" indent="0">
              <a:buNone/>
            </a:pPr>
            <a:r>
              <a:rPr lang="en-US"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2585ADAF-DD52-B549-817A-0F940F514B8B}"/>
              </a:ext>
            </a:extLst>
          </p:cNvPr>
          <p:cNvSpPr>
            <a:spLocks noGrp="1"/>
          </p:cNvSpPr>
          <p:nvPr>
            <p:ph type="sldNum" sz="quarter" idx="12"/>
          </p:nvPr>
        </p:nvSpPr>
        <p:spPr/>
        <p:txBody>
          <a:bodyPr/>
          <a:lstStyle/>
          <a:p>
            <a:fld id="{91E941FE-DB72-2149-A072-8CF4451EBF4A}" type="slidenum">
              <a:rPr lang="en-US" smtClean="0"/>
              <a:pPr/>
              <a:t>92</a:t>
            </a:fld>
            <a:endParaRPr lang="en-US"/>
          </a:p>
        </p:txBody>
      </p:sp>
    </p:spTree>
    <p:extLst>
      <p:ext uri="{BB962C8B-B14F-4D97-AF65-F5344CB8AC3E}">
        <p14:creationId xmlns:p14="http://schemas.microsoft.com/office/powerpoint/2010/main" val="17467707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8401-A5D0-284A-A3E5-ED8D60C4198E}"/>
              </a:ext>
            </a:extLst>
          </p:cNvPr>
          <p:cNvSpPr>
            <a:spLocks noGrp="1"/>
          </p:cNvSpPr>
          <p:nvPr>
            <p:ph type="title"/>
          </p:nvPr>
        </p:nvSpPr>
        <p:spPr/>
        <p:txBody>
          <a:bodyPr/>
          <a:lstStyle/>
          <a:p>
            <a:r>
              <a:rPr lang="en-US" dirty="0">
                <a:latin typeface="Futura Medium" panose="020B0602020204020303" pitchFamily="34" charset="-79"/>
                <a:cs typeface="Futura Medium" panose="020B0602020204020303" pitchFamily="34" charset="-79"/>
              </a:rPr>
              <a:t>MapReduce</a:t>
            </a:r>
          </a:p>
        </p:txBody>
      </p:sp>
      <p:sp>
        <p:nvSpPr>
          <p:cNvPr id="3" name="Content Placeholder 2">
            <a:extLst>
              <a:ext uri="{FF2B5EF4-FFF2-40B4-BE49-F238E27FC236}">
                <a16:creationId xmlns:a16="http://schemas.microsoft.com/office/drawing/2014/main" id="{5FFF6033-5306-8841-AC67-F7918E8E3A9A}"/>
              </a:ext>
            </a:extLst>
          </p:cNvPr>
          <p:cNvSpPr>
            <a:spLocks noGrp="1"/>
          </p:cNvSpPr>
          <p:nvPr>
            <p:ph idx="1"/>
          </p:nvPr>
        </p:nvSpPr>
        <p:spPr/>
        <p:txBody>
          <a:bodyPr/>
          <a:lstStyle/>
          <a:p>
            <a:pPr marL="109537" indent="0">
              <a:buNone/>
            </a:pPr>
            <a:r>
              <a:rPr lang="en-US" dirty="0">
                <a:latin typeface="Consolas" panose="020B0609020204030204" pitchFamily="49" charset="0"/>
                <a:cs typeface="Consolas" panose="020B0609020204030204" pitchFamily="49" charset="0"/>
              </a:rPr>
              <a:t>function </a:t>
            </a:r>
            <a:r>
              <a:rPr lang="en-US" dirty="0" err="1">
                <a:latin typeface="Consolas" panose="020B0609020204030204" pitchFamily="49" charset="0"/>
                <a:cs typeface="Consolas" panose="020B0609020204030204" pitchFamily="49" charset="0"/>
              </a:rPr>
              <a:t>mapPopulation</a:t>
            </a:r>
            <a:r>
              <a:rPr lang="en-US" dirty="0">
                <a:latin typeface="Consolas" panose="020B0609020204030204" pitchFamily="49" charset="0"/>
                <a:cs typeface="Consolas" panose="020B0609020204030204" pitchFamily="49" charset="0"/>
              </a:rPr>
              <a:t>(){</a:t>
            </a:r>
          </a:p>
          <a:p>
            <a:pPr marL="109537" indent="0">
              <a:buNone/>
            </a:pPr>
            <a:r>
              <a:rPr lang="en-US" dirty="0">
                <a:latin typeface="Consolas" panose="020B0609020204030204" pitchFamily="49" charset="0"/>
                <a:cs typeface="Consolas" panose="020B0609020204030204" pitchFamily="49" charset="0"/>
              </a:rPr>
              <a:t>	emit(</a:t>
            </a:r>
            <a:r>
              <a:rPr lang="en-US" dirty="0" err="1">
                <a:latin typeface="Consolas" panose="020B0609020204030204" pitchFamily="49" charset="0"/>
                <a:cs typeface="Consolas" panose="020B0609020204030204" pitchFamily="49" charset="0"/>
              </a:rPr>
              <a:t>this.city</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this.population</a:t>
            </a:r>
            <a:r>
              <a:rPr lang="en-US" dirty="0">
                <a:latin typeface="Consolas" panose="020B0609020204030204" pitchFamily="49" charset="0"/>
                <a:cs typeface="Consolas" panose="020B0609020204030204" pitchFamily="49" charset="0"/>
              </a:rPr>
              <a:t>)</a:t>
            </a:r>
          </a:p>
          <a:p>
            <a:pPr marL="109537" indent="0">
              <a:buNone/>
            </a:pPr>
            <a:r>
              <a:rPr lang="en-US" dirty="0">
                <a:latin typeface="Consolas" panose="020B0609020204030204" pitchFamily="49" charset="0"/>
                <a:cs typeface="Consolas" panose="020B0609020204030204" pitchFamily="49" charset="0"/>
              </a:rPr>
              <a:t>}</a:t>
            </a:r>
          </a:p>
          <a:p>
            <a:pPr marL="109537" indent="0">
              <a:buNone/>
            </a:pPr>
            <a:endParaRPr lang="en-US" dirty="0">
              <a:latin typeface="Consolas" panose="020B0609020204030204" pitchFamily="49" charset="0"/>
              <a:cs typeface="Consolas" panose="020B0609020204030204" pitchFamily="49" charset="0"/>
            </a:endParaRPr>
          </a:p>
          <a:p>
            <a:pPr marL="109537" indent="0">
              <a:buNone/>
            </a:pPr>
            <a:r>
              <a:rPr lang="en-US" dirty="0">
                <a:latin typeface="Garamond" panose="02020404030301010803" pitchFamily="18" charset="0"/>
                <a:cs typeface="Consolas" panose="020B0609020204030204" pitchFamily="49" charset="0"/>
              </a:rPr>
              <a:t>“city” and “population” are fields on “this” document</a:t>
            </a:r>
          </a:p>
          <a:p>
            <a:pPr marL="109537" indent="0">
              <a:buNone/>
            </a:pPr>
            <a:endParaRPr lang="en-US" dirty="0">
              <a:latin typeface="Garamond" panose="02020404030301010803" pitchFamily="18" charset="0"/>
              <a:cs typeface="Consolas" panose="020B0609020204030204" pitchFamily="49" charset="0"/>
            </a:endParaRPr>
          </a:p>
          <a:p>
            <a:pPr marL="109537" indent="0">
              <a:buNone/>
            </a:pPr>
            <a:r>
              <a:rPr lang="en-US" dirty="0">
                <a:latin typeface="Garamond" panose="02020404030301010803" pitchFamily="18" charset="0"/>
                <a:cs typeface="Consolas" panose="020B0609020204030204" pitchFamily="49" charset="0"/>
              </a:rPr>
              <a:t>“</a:t>
            </a:r>
            <a:r>
              <a:rPr lang="en-US" dirty="0" err="1">
                <a:latin typeface="Garamond" panose="02020404030301010803" pitchFamily="18" charset="0"/>
                <a:cs typeface="Consolas" panose="020B0609020204030204" pitchFamily="49" charset="0"/>
              </a:rPr>
              <a:t>this”document</a:t>
            </a:r>
            <a:r>
              <a:rPr lang="en-US" dirty="0">
                <a:latin typeface="Garamond" panose="02020404030301010803" pitchFamily="18" charset="0"/>
                <a:cs typeface="Consolas" panose="020B0609020204030204" pitchFamily="49" charset="0"/>
              </a:rPr>
              <a:t> is a zip-code indexed document from the input set</a:t>
            </a:r>
          </a:p>
          <a:p>
            <a:pPr marL="109537" indent="0">
              <a:buNone/>
            </a:pPr>
            <a:endParaRPr lang="en-US"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2585ADAF-DD52-B549-817A-0F940F514B8B}"/>
              </a:ext>
            </a:extLst>
          </p:cNvPr>
          <p:cNvSpPr>
            <a:spLocks noGrp="1"/>
          </p:cNvSpPr>
          <p:nvPr>
            <p:ph type="sldNum" sz="quarter" idx="12"/>
          </p:nvPr>
        </p:nvSpPr>
        <p:spPr/>
        <p:txBody>
          <a:bodyPr/>
          <a:lstStyle/>
          <a:p>
            <a:fld id="{91E941FE-DB72-2149-A072-8CF4451EBF4A}" type="slidenum">
              <a:rPr lang="en-US" smtClean="0"/>
              <a:pPr/>
              <a:t>93</a:t>
            </a:fld>
            <a:endParaRPr lang="en-US"/>
          </a:p>
        </p:txBody>
      </p:sp>
    </p:spTree>
    <p:extLst>
      <p:ext uri="{BB962C8B-B14F-4D97-AF65-F5344CB8AC3E}">
        <p14:creationId xmlns:p14="http://schemas.microsoft.com/office/powerpoint/2010/main" val="8477764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8401-A5D0-284A-A3E5-ED8D60C4198E}"/>
              </a:ext>
            </a:extLst>
          </p:cNvPr>
          <p:cNvSpPr>
            <a:spLocks noGrp="1"/>
          </p:cNvSpPr>
          <p:nvPr>
            <p:ph type="title"/>
          </p:nvPr>
        </p:nvSpPr>
        <p:spPr/>
        <p:txBody>
          <a:bodyPr/>
          <a:lstStyle/>
          <a:p>
            <a:r>
              <a:rPr lang="en-US" dirty="0">
                <a:latin typeface="Futura Medium" panose="020B0602020204020303" pitchFamily="34" charset="-79"/>
                <a:cs typeface="Futura Medium" panose="020B0602020204020303" pitchFamily="34" charset="-79"/>
              </a:rPr>
              <a:t>MapReduce</a:t>
            </a:r>
          </a:p>
        </p:txBody>
      </p:sp>
      <p:sp>
        <p:nvSpPr>
          <p:cNvPr id="3" name="Content Placeholder 2">
            <a:extLst>
              <a:ext uri="{FF2B5EF4-FFF2-40B4-BE49-F238E27FC236}">
                <a16:creationId xmlns:a16="http://schemas.microsoft.com/office/drawing/2014/main" id="{5FFF6033-5306-8841-AC67-F7918E8E3A9A}"/>
              </a:ext>
            </a:extLst>
          </p:cNvPr>
          <p:cNvSpPr>
            <a:spLocks noGrp="1"/>
          </p:cNvSpPr>
          <p:nvPr>
            <p:ph idx="1"/>
          </p:nvPr>
        </p:nvSpPr>
        <p:spPr>
          <a:xfrm>
            <a:off x="1981200" y="1600200"/>
            <a:ext cx="4648200" cy="4897438"/>
          </a:xfrm>
        </p:spPr>
        <p:txBody>
          <a:bodyPr/>
          <a:lstStyle/>
          <a:p>
            <a:pPr marL="109537" indent="0">
              <a:buNone/>
            </a:pPr>
            <a:r>
              <a:rPr lang="en-US" dirty="0">
                <a:latin typeface="Garamond" panose="02020404030301010803" pitchFamily="18" charset="0"/>
                <a:cs typeface="Consolas" panose="020B0609020204030204" pitchFamily="49" charset="0"/>
              </a:rPr>
              <a:t>_id: 01001</a:t>
            </a:r>
          </a:p>
          <a:p>
            <a:pPr marL="109537" indent="0">
              <a:buNone/>
            </a:pPr>
            <a:r>
              <a:rPr lang="en-US" dirty="0">
                <a:latin typeface="Garamond" panose="02020404030301010803" pitchFamily="18" charset="0"/>
                <a:cs typeface="Consolas" panose="020B0609020204030204" pitchFamily="49" charset="0"/>
              </a:rPr>
              <a:t>city: “AGAWAM”, …,</a:t>
            </a:r>
          </a:p>
          <a:p>
            <a:pPr marL="109537" indent="0">
              <a:buNone/>
            </a:pPr>
            <a:r>
              <a:rPr lang="en-US" dirty="0">
                <a:latin typeface="Garamond" panose="02020404030301010803" pitchFamily="18" charset="0"/>
                <a:cs typeface="Consolas" panose="020B0609020204030204" pitchFamily="49" charset="0"/>
              </a:rPr>
              <a:t>population: </a:t>
            </a:r>
            <a:r>
              <a:rPr lang="en-US" dirty="0" err="1">
                <a:latin typeface="Garamond" panose="02020404030301010803" pitchFamily="18" charset="0"/>
                <a:cs typeface="Consolas" panose="020B0609020204030204" pitchFamily="49" charset="0"/>
              </a:rPr>
              <a:t>NumberInt</a:t>
            </a:r>
            <a:r>
              <a:rPr lang="en-US" dirty="0">
                <a:latin typeface="Garamond" panose="02020404030301010803" pitchFamily="18" charset="0"/>
                <a:cs typeface="Consolas" panose="020B0609020204030204" pitchFamily="49" charset="0"/>
              </a:rPr>
              <a:t>(15338)</a:t>
            </a:r>
          </a:p>
          <a:p>
            <a:pPr marL="109537" indent="0">
              <a:buNone/>
            </a:pPr>
            <a:endParaRPr lang="en-US" dirty="0">
              <a:latin typeface="Garamond" panose="02020404030301010803" pitchFamily="18" charset="0"/>
              <a:cs typeface="Consolas" panose="020B0609020204030204" pitchFamily="49" charset="0"/>
            </a:endParaRPr>
          </a:p>
          <a:p>
            <a:pPr marL="109537" indent="0">
              <a:buNone/>
            </a:pPr>
            <a:r>
              <a:rPr lang="en-US" dirty="0">
                <a:latin typeface="Garamond" panose="02020404030301010803" pitchFamily="18" charset="0"/>
                <a:cs typeface="Consolas" panose="020B0609020204030204" pitchFamily="49" charset="0"/>
              </a:rPr>
              <a:t>_id: 01002</a:t>
            </a:r>
          </a:p>
          <a:p>
            <a:pPr marL="109537" indent="0">
              <a:buNone/>
            </a:pPr>
            <a:r>
              <a:rPr lang="en-US" dirty="0">
                <a:latin typeface="Garamond" panose="02020404030301010803" pitchFamily="18" charset="0"/>
                <a:cs typeface="Consolas" panose="020B0609020204030204" pitchFamily="49" charset="0"/>
              </a:rPr>
              <a:t>city: “CUSHMAN”, …,</a:t>
            </a:r>
          </a:p>
          <a:p>
            <a:pPr marL="109537" indent="0">
              <a:buNone/>
            </a:pPr>
            <a:r>
              <a:rPr lang="en-US" dirty="0">
                <a:latin typeface="Garamond" panose="02020404030301010803" pitchFamily="18" charset="0"/>
                <a:cs typeface="Consolas" panose="020B0609020204030204" pitchFamily="49" charset="0"/>
              </a:rPr>
              <a:t>population: </a:t>
            </a:r>
            <a:r>
              <a:rPr lang="en-US" dirty="0" err="1">
                <a:latin typeface="Garamond" panose="02020404030301010803" pitchFamily="18" charset="0"/>
                <a:cs typeface="Consolas" panose="020B0609020204030204" pitchFamily="49" charset="0"/>
              </a:rPr>
              <a:t>NumberInt</a:t>
            </a:r>
            <a:r>
              <a:rPr lang="en-US" dirty="0">
                <a:latin typeface="Garamond" panose="02020404030301010803" pitchFamily="18" charset="0"/>
                <a:cs typeface="Consolas" panose="020B0609020204030204" pitchFamily="49" charset="0"/>
              </a:rPr>
              <a:t>(36963)</a:t>
            </a:r>
          </a:p>
          <a:p>
            <a:pPr marL="109537" indent="0">
              <a:buNone/>
            </a:pPr>
            <a:endParaRPr lang="en-US" dirty="0">
              <a:latin typeface="Garamond" panose="02020404030301010803" pitchFamily="18"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2585ADAF-DD52-B549-817A-0F940F514B8B}"/>
              </a:ext>
            </a:extLst>
          </p:cNvPr>
          <p:cNvSpPr>
            <a:spLocks noGrp="1"/>
          </p:cNvSpPr>
          <p:nvPr>
            <p:ph type="sldNum" sz="quarter" idx="12"/>
          </p:nvPr>
        </p:nvSpPr>
        <p:spPr/>
        <p:txBody>
          <a:bodyPr/>
          <a:lstStyle/>
          <a:p>
            <a:fld id="{91E941FE-DB72-2149-A072-8CF4451EBF4A}" type="slidenum">
              <a:rPr lang="en-US" smtClean="0"/>
              <a:pPr/>
              <a:t>94</a:t>
            </a:fld>
            <a:endParaRPr lang="en-US"/>
          </a:p>
        </p:txBody>
      </p:sp>
      <p:sp>
        <p:nvSpPr>
          <p:cNvPr id="5" name="TextBox 4">
            <a:extLst>
              <a:ext uri="{FF2B5EF4-FFF2-40B4-BE49-F238E27FC236}">
                <a16:creationId xmlns:a16="http://schemas.microsoft.com/office/drawing/2014/main" id="{E31DCC79-A2D1-5A44-8DBD-12B14316AB99}"/>
              </a:ext>
            </a:extLst>
          </p:cNvPr>
          <p:cNvSpPr txBox="1"/>
          <p:nvPr/>
        </p:nvSpPr>
        <p:spPr>
          <a:xfrm>
            <a:off x="6177668" y="1621536"/>
            <a:ext cx="4490332"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emit(</a:t>
            </a:r>
            <a:r>
              <a:rPr lang="en-US" dirty="0" err="1">
                <a:latin typeface="Consolas" panose="020B0609020204030204" pitchFamily="49" charset="0"/>
                <a:cs typeface="Consolas" panose="020B0609020204030204" pitchFamily="49" charset="0"/>
              </a:rPr>
              <a:t>this.city</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this.population</a:t>
            </a:r>
            <a:r>
              <a:rPr lang="en-US" dirty="0">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D5D6438A-BABB-1543-A880-99A75E3DA2F7}"/>
              </a:ext>
            </a:extLst>
          </p:cNvPr>
          <p:cNvSpPr txBox="1"/>
          <p:nvPr/>
        </p:nvSpPr>
        <p:spPr>
          <a:xfrm>
            <a:off x="6783446" y="2590800"/>
            <a:ext cx="3730508"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{”AGAWAM”: </a:t>
            </a:r>
            <a:r>
              <a:rPr lang="en-US" dirty="0" err="1">
                <a:latin typeface="Consolas" panose="020B0609020204030204" pitchFamily="49" charset="0"/>
                <a:cs typeface="Consolas" panose="020B0609020204030204" pitchFamily="49" charset="0"/>
              </a:rPr>
              <a:t>NumberInt</a:t>
            </a:r>
            <a:r>
              <a:rPr lang="en-US" dirty="0">
                <a:latin typeface="Consolas" panose="020B0609020204030204" pitchFamily="49" charset="0"/>
                <a:cs typeface="Consolas" panose="020B0609020204030204" pitchFamily="49" charset="0"/>
              </a:rPr>
              <a:t>(15338)}</a:t>
            </a:r>
          </a:p>
        </p:txBody>
      </p:sp>
      <p:sp>
        <p:nvSpPr>
          <p:cNvPr id="7" name="TextBox 6">
            <a:extLst>
              <a:ext uri="{FF2B5EF4-FFF2-40B4-BE49-F238E27FC236}">
                <a16:creationId xmlns:a16="http://schemas.microsoft.com/office/drawing/2014/main" id="{0DBE1735-1611-6247-91DB-0763DB91752D}"/>
              </a:ext>
            </a:extLst>
          </p:cNvPr>
          <p:cNvSpPr txBox="1"/>
          <p:nvPr/>
        </p:nvSpPr>
        <p:spPr>
          <a:xfrm>
            <a:off x="6783446" y="4387334"/>
            <a:ext cx="3857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{”CUSHMAN”: </a:t>
            </a:r>
            <a:r>
              <a:rPr lang="en-US" dirty="0" err="1">
                <a:latin typeface="Consolas" panose="020B0609020204030204" pitchFamily="49" charset="0"/>
                <a:cs typeface="Consolas" panose="020B0609020204030204" pitchFamily="49" charset="0"/>
              </a:rPr>
              <a:t>NumberInt</a:t>
            </a:r>
            <a:r>
              <a:rPr lang="en-US" dirty="0">
                <a:latin typeface="Consolas" panose="020B0609020204030204" pitchFamily="49" charset="0"/>
                <a:cs typeface="Consolas" panose="020B0609020204030204" pitchFamily="49" charset="0"/>
              </a:rPr>
              <a:t>(36963)}</a:t>
            </a:r>
          </a:p>
        </p:txBody>
      </p:sp>
    </p:spTree>
    <p:extLst>
      <p:ext uri="{BB962C8B-B14F-4D97-AF65-F5344CB8AC3E}">
        <p14:creationId xmlns:p14="http://schemas.microsoft.com/office/powerpoint/2010/main" val="400079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8401-A5D0-284A-A3E5-ED8D60C4198E}"/>
              </a:ext>
            </a:extLst>
          </p:cNvPr>
          <p:cNvSpPr>
            <a:spLocks noGrp="1"/>
          </p:cNvSpPr>
          <p:nvPr>
            <p:ph type="title"/>
          </p:nvPr>
        </p:nvSpPr>
        <p:spPr/>
        <p:txBody>
          <a:bodyPr/>
          <a:lstStyle/>
          <a:p>
            <a:r>
              <a:rPr lang="en-US" dirty="0">
                <a:latin typeface="Futura Medium" panose="020B0602020204020303" pitchFamily="34" charset="-79"/>
                <a:cs typeface="Futura Medium" panose="020B0602020204020303" pitchFamily="34" charset="-79"/>
              </a:rPr>
              <a:t>MapReduce</a:t>
            </a:r>
          </a:p>
        </p:txBody>
      </p:sp>
      <p:sp>
        <p:nvSpPr>
          <p:cNvPr id="3" name="Content Placeholder 2">
            <a:extLst>
              <a:ext uri="{FF2B5EF4-FFF2-40B4-BE49-F238E27FC236}">
                <a16:creationId xmlns:a16="http://schemas.microsoft.com/office/drawing/2014/main" id="{5FFF6033-5306-8841-AC67-F7918E8E3A9A}"/>
              </a:ext>
            </a:extLst>
          </p:cNvPr>
          <p:cNvSpPr>
            <a:spLocks noGrp="1"/>
          </p:cNvSpPr>
          <p:nvPr>
            <p:ph idx="1"/>
          </p:nvPr>
        </p:nvSpPr>
        <p:spPr/>
        <p:txBody>
          <a:bodyPr/>
          <a:lstStyle/>
          <a:p>
            <a:pPr marL="109537" indent="0">
              <a:buNone/>
            </a:pPr>
            <a:r>
              <a:rPr lang="en-US" dirty="0">
                <a:latin typeface="Consolas" panose="020B0609020204030204" pitchFamily="49" charset="0"/>
                <a:cs typeface="Consolas" panose="020B0609020204030204" pitchFamily="49" charset="0"/>
              </a:rPr>
              <a:t>function reduce(key, values){</a:t>
            </a:r>
          </a:p>
          <a:p>
            <a:pPr marL="109537" indent="0">
              <a:buNone/>
            </a:pPr>
            <a:r>
              <a:rPr lang="en-US" dirty="0">
                <a:latin typeface="Consolas" panose="020B0609020204030204" pitchFamily="49" charset="0"/>
                <a:cs typeface="Consolas" panose="020B0609020204030204" pitchFamily="49" charset="0"/>
              </a:rPr>
              <a:t>	return </a:t>
            </a:r>
            <a:r>
              <a:rPr lang="en-US" dirty="0" err="1">
                <a:latin typeface="Consolas" panose="020B0609020204030204" pitchFamily="49" charset="0"/>
                <a:cs typeface="Consolas" panose="020B0609020204030204" pitchFamily="49" charset="0"/>
              </a:rPr>
              <a:t>Array.sum</a:t>
            </a:r>
            <a:r>
              <a:rPr lang="en-US" dirty="0">
                <a:latin typeface="Consolas" panose="020B0609020204030204" pitchFamily="49" charset="0"/>
                <a:cs typeface="Consolas" panose="020B0609020204030204" pitchFamily="49" charset="0"/>
              </a:rPr>
              <a:t>(values);</a:t>
            </a:r>
          </a:p>
          <a:p>
            <a:pPr marL="109537" indent="0">
              <a:buNone/>
            </a:pPr>
            <a:r>
              <a:rPr lang="en-US" dirty="0">
                <a:latin typeface="Consolas" panose="020B0609020204030204" pitchFamily="49" charset="0"/>
                <a:cs typeface="Consolas" panose="020B0609020204030204" pitchFamily="49" charset="0"/>
              </a:rPr>
              <a:t>}</a:t>
            </a:r>
          </a:p>
          <a:p>
            <a:pPr marL="109537" indent="0">
              <a:buNone/>
            </a:pPr>
            <a:endParaRPr lang="en-US" dirty="0">
              <a:latin typeface="Consolas" panose="020B0609020204030204" pitchFamily="49" charset="0"/>
              <a:cs typeface="Consolas" panose="020B0609020204030204" pitchFamily="49" charset="0"/>
            </a:endParaRPr>
          </a:p>
          <a:p>
            <a:pPr marL="109537" indent="0">
              <a:buNone/>
            </a:pPr>
            <a:r>
              <a:rPr lang="en-US" dirty="0">
                <a:latin typeface="Garamond" panose="02020404030301010803" pitchFamily="18" charset="0"/>
                <a:cs typeface="Consolas" panose="020B0609020204030204" pitchFamily="49" charset="0"/>
              </a:rPr>
              <a:t>”key” is cit</a:t>
            </a:r>
            <a:r>
              <a:rPr lang="en-US" dirty="0">
                <a:cs typeface="Consolas" panose="020B0609020204030204" pitchFamily="49" charset="0"/>
              </a:rPr>
              <a:t>y name, “values” is an array of population from multiple documents</a:t>
            </a:r>
            <a:endParaRPr lang="en-US" dirty="0">
              <a:latin typeface="Garamond" panose="02020404030301010803" pitchFamily="18"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2585ADAF-DD52-B549-817A-0F940F514B8B}"/>
              </a:ext>
            </a:extLst>
          </p:cNvPr>
          <p:cNvSpPr>
            <a:spLocks noGrp="1"/>
          </p:cNvSpPr>
          <p:nvPr>
            <p:ph type="sldNum" sz="quarter" idx="12"/>
          </p:nvPr>
        </p:nvSpPr>
        <p:spPr/>
        <p:txBody>
          <a:bodyPr/>
          <a:lstStyle/>
          <a:p>
            <a:fld id="{91E941FE-DB72-2149-A072-8CF4451EBF4A}" type="slidenum">
              <a:rPr lang="en-US" smtClean="0"/>
              <a:pPr/>
              <a:t>95</a:t>
            </a:fld>
            <a:endParaRPr lang="en-US"/>
          </a:p>
        </p:txBody>
      </p:sp>
    </p:spTree>
    <p:extLst>
      <p:ext uri="{BB962C8B-B14F-4D97-AF65-F5344CB8AC3E}">
        <p14:creationId xmlns:p14="http://schemas.microsoft.com/office/powerpoint/2010/main" val="2882965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8401-A5D0-284A-A3E5-ED8D60C4198E}"/>
              </a:ext>
            </a:extLst>
          </p:cNvPr>
          <p:cNvSpPr>
            <a:spLocks noGrp="1"/>
          </p:cNvSpPr>
          <p:nvPr>
            <p:ph type="title"/>
          </p:nvPr>
        </p:nvSpPr>
        <p:spPr/>
        <p:txBody>
          <a:bodyPr/>
          <a:lstStyle/>
          <a:p>
            <a:r>
              <a:rPr lang="en-US" dirty="0">
                <a:latin typeface="Futura Medium" panose="020B0602020204020303" pitchFamily="34" charset="-79"/>
                <a:cs typeface="Futura Medium" panose="020B0602020204020303" pitchFamily="34" charset="-79"/>
              </a:rPr>
              <a:t>MapReduce</a:t>
            </a:r>
          </a:p>
        </p:txBody>
      </p:sp>
      <p:sp>
        <p:nvSpPr>
          <p:cNvPr id="3" name="Content Placeholder 2">
            <a:extLst>
              <a:ext uri="{FF2B5EF4-FFF2-40B4-BE49-F238E27FC236}">
                <a16:creationId xmlns:a16="http://schemas.microsoft.com/office/drawing/2014/main" id="{5FFF6033-5306-8841-AC67-F7918E8E3A9A}"/>
              </a:ext>
            </a:extLst>
          </p:cNvPr>
          <p:cNvSpPr>
            <a:spLocks noGrp="1"/>
          </p:cNvSpPr>
          <p:nvPr>
            <p:ph idx="1"/>
          </p:nvPr>
        </p:nvSpPr>
        <p:spPr/>
        <p:txBody>
          <a:bodyPr/>
          <a:lstStyle/>
          <a:p>
            <a:pPr marL="109537" indent="0">
              <a:buNone/>
            </a:pPr>
            <a:r>
              <a:rPr lang="en-US" dirty="0">
                <a:latin typeface="Consolas" panose="020B0609020204030204" pitchFamily="49" charset="0"/>
                <a:cs typeface="Consolas" panose="020B0609020204030204" pitchFamily="49" charset="0"/>
              </a:rPr>
              <a:t>function reduce(</a:t>
            </a:r>
            <a:r>
              <a:rPr lang="en-US" dirty="0" err="1">
                <a:latin typeface="Consolas" panose="020B0609020204030204" pitchFamily="49" charset="0"/>
                <a:cs typeface="Consolas" panose="020B0609020204030204" pitchFamily="49" charset="0"/>
              </a:rPr>
              <a:t>city_name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populations_per_zip</a:t>
            </a:r>
            <a:r>
              <a:rPr lang="en-US" dirty="0">
                <a:latin typeface="Consolas" panose="020B0609020204030204" pitchFamily="49" charset="0"/>
                <a:cs typeface="Consolas" panose="020B0609020204030204" pitchFamily="49" charset="0"/>
              </a:rPr>
              <a:t>){</a:t>
            </a:r>
          </a:p>
          <a:p>
            <a:pPr marL="109537" indent="0">
              <a:buNone/>
            </a:pPr>
            <a:r>
              <a:rPr lang="en-US" dirty="0">
                <a:latin typeface="Consolas" panose="020B0609020204030204" pitchFamily="49" charset="0"/>
                <a:cs typeface="Consolas" panose="020B0609020204030204" pitchFamily="49" charset="0"/>
              </a:rPr>
              <a:t>	return </a:t>
            </a:r>
            <a:r>
              <a:rPr lang="en-US" dirty="0" err="1">
                <a:latin typeface="Consolas" panose="020B0609020204030204" pitchFamily="49" charset="0"/>
                <a:cs typeface="Consolas" panose="020B0609020204030204" pitchFamily="49" charset="0"/>
              </a:rPr>
              <a:t>Array.sum</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populations_per_zip</a:t>
            </a:r>
            <a:r>
              <a:rPr lang="en-US" dirty="0">
                <a:latin typeface="Consolas" panose="020B0609020204030204" pitchFamily="49" charset="0"/>
                <a:cs typeface="Consolas" panose="020B0609020204030204" pitchFamily="49" charset="0"/>
              </a:rPr>
              <a:t>);</a:t>
            </a:r>
          </a:p>
          <a:p>
            <a:pPr marL="109537" indent="0">
              <a:buNone/>
            </a:pPr>
            <a:r>
              <a:rPr lang="en-US" dirty="0">
                <a:latin typeface="Consolas" panose="020B0609020204030204" pitchFamily="49" charset="0"/>
                <a:cs typeface="Consolas" panose="020B0609020204030204" pitchFamily="49" charset="0"/>
              </a:rPr>
              <a:t>}</a:t>
            </a:r>
          </a:p>
          <a:p>
            <a:pPr marL="109537" indent="0">
              <a:buNone/>
            </a:pPr>
            <a:endParaRPr lang="en-US" dirty="0">
              <a:latin typeface="Consolas" panose="020B0609020204030204" pitchFamily="49" charset="0"/>
              <a:cs typeface="Consolas" panose="020B0609020204030204" pitchFamily="49" charset="0"/>
            </a:endParaRPr>
          </a:p>
          <a:p>
            <a:pPr marL="109537" indent="0">
              <a:buNone/>
            </a:pPr>
            <a:r>
              <a:rPr lang="en-US" dirty="0">
                <a:latin typeface="Garamond" panose="02020404030301010803" pitchFamily="18" charset="0"/>
                <a:cs typeface="Consolas" panose="020B0609020204030204" pitchFamily="49" charset="0"/>
              </a:rPr>
              <a:t>”key” is cit</a:t>
            </a:r>
            <a:r>
              <a:rPr lang="en-US" dirty="0">
                <a:cs typeface="Consolas" panose="020B0609020204030204" pitchFamily="49" charset="0"/>
              </a:rPr>
              <a:t>y name, “values” is an array of population from multiple documents</a:t>
            </a:r>
          </a:p>
          <a:p>
            <a:pPr marL="109537" indent="0">
              <a:buNone/>
            </a:pPr>
            <a:r>
              <a:rPr lang="en-US" dirty="0" err="1">
                <a:latin typeface="Consolas" panose="020B0609020204030204" pitchFamily="49" charset="0"/>
                <a:cs typeface="Consolas" panose="020B0609020204030204" pitchFamily="49" charset="0"/>
              </a:rPr>
              <a:t>city_name</a:t>
            </a:r>
            <a:r>
              <a:rPr lang="en-US" dirty="0">
                <a:latin typeface="Consolas" panose="020B0609020204030204" pitchFamily="49" charset="0"/>
                <a:cs typeface="Consolas" panose="020B0609020204030204" pitchFamily="49" charset="0"/>
              </a:rPr>
              <a:t> =&gt; “AGAWAM”</a:t>
            </a:r>
          </a:p>
          <a:p>
            <a:pPr marL="109537" indent="0">
              <a:buNone/>
            </a:pPr>
            <a:r>
              <a:rPr lang="en-US" dirty="0" err="1">
                <a:latin typeface="Consolas" panose="020B0609020204030204" pitchFamily="49" charset="0"/>
                <a:cs typeface="Consolas" panose="020B0609020204030204" pitchFamily="49" charset="0"/>
              </a:rPr>
              <a:t>populations_per_zip</a:t>
            </a:r>
            <a:r>
              <a:rPr lang="en-US" dirty="0">
                <a:latin typeface="Consolas" panose="020B0609020204030204" pitchFamily="49" charset="0"/>
                <a:cs typeface="Consolas" panose="020B0609020204030204" pitchFamily="49" charset="0"/>
              </a:rPr>
              <a:t> =&gt; [</a:t>
            </a:r>
            <a:r>
              <a:rPr lang="en-US" dirty="0" err="1">
                <a:latin typeface="Consolas" panose="020B0609020204030204" pitchFamily="49" charset="0"/>
                <a:cs typeface="Consolas" panose="020B0609020204030204" pitchFamily="49" charset="0"/>
              </a:rPr>
              <a:t>NumberInt</a:t>
            </a:r>
            <a:r>
              <a:rPr lang="en-US" dirty="0">
                <a:latin typeface="Consolas" panose="020B0609020204030204" pitchFamily="49" charset="0"/>
                <a:cs typeface="Consolas" panose="020B0609020204030204" pitchFamily="49" charset="0"/>
              </a:rPr>
              <a:t>(15338)]</a:t>
            </a:r>
          </a:p>
        </p:txBody>
      </p:sp>
      <p:sp>
        <p:nvSpPr>
          <p:cNvPr id="4" name="Slide Number Placeholder 3">
            <a:extLst>
              <a:ext uri="{FF2B5EF4-FFF2-40B4-BE49-F238E27FC236}">
                <a16:creationId xmlns:a16="http://schemas.microsoft.com/office/drawing/2014/main" id="{2585ADAF-DD52-B549-817A-0F940F514B8B}"/>
              </a:ext>
            </a:extLst>
          </p:cNvPr>
          <p:cNvSpPr>
            <a:spLocks noGrp="1"/>
          </p:cNvSpPr>
          <p:nvPr>
            <p:ph type="sldNum" sz="quarter" idx="12"/>
          </p:nvPr>
        </p:nvSpPr>
        <p:spPr/>
        <p:txBody>
          <a:bodyPr/>
          <a:lstStyle/>
          <a:p>
            <a:fld id="{91E941FE-DB72-2149-A072-8CF4451EBF4A}" type="slidenum">
              <a:rPr lang="en-US" smtClean="0"/>
              <a:pPr/>
              <a:t>96</a:t>
            </a:fld>
            <a:endParaRPr lang="en-US"/>
          </a:p>
        </p:txBody>
      </p:sp>
    </p:spTree>
    <p:extLst>
      <p:ext uri="{BB962C8B-B14F-4D97-AF65-F5344CB8AC3E}">
        <p14:creationId xmlns:p14="http://schemas.microsoft.com/office/powerpoint/2010/main" val="26535995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4430-F4A1-DD4E-A7CD-5CF025FEF068}"/>
              </a:ext>
            </a:extLst>
          </p:cNvPr>
          <p:cNvSpPr>
            <a:spLocks noGrp="1"/>
          </p:cNvSpPr>
          <p:nvPr>
            <p:ph type="title"/>
          </p:nvPr>
        </p:nvSpPr>
        <p:spPr/>
        <p:txBody>
          <a:bodyPr/>
          <a:lstStyle/>
          <a:p>
            <a:r>
              <a:rPr lang="en-US" dirty="0">
                <a:latin typeface="Futura Medium" panose="020B0602020204020303" pitchFamily="34" charset="-79"/>
                <a:cs typeface="Futura Medium" panose="020B0602020204020303" pitchFamily="34" charset="-79"/>
              </a:rPr>
              <a:t>MapReduce</a:t>
            </a:r>
          </a:p>
        </p:txBody>
      </p:sp>
      <p:sp>
        <p:nvSpPr>
          <p:cNvPr id="3" name="Content Placeholder 2">
            <a:extLst>
              <a:ext uri="{FF2B5EF4-FFF2-40B4-BE49-F238E27FC236}">
                <a16:creationId xmlns:a16="http://schemas.microsoft.com/office/drawing/2014/main" id="{3332A576-5FDD-C744-AC99-20261D340246}"/>
              </a:ext>
            </a:extLst>
          </p:cNvPr>
          <p:cNvSpPr>
            <a:spLocks noGrp="1"/>
          </p:cNvSpPr>
          <p:nvPr>
            <p:ph idx="1"/>
          </p:nvPr>
        </p:nvSpPr>
        <p:spPr>
          <a:xfrm>
            <a:off x="1981200" y="1600200"/>
            <a:ext cx="8229600" cy="3962400"/>
          </a:xfrm>
        </p:spPr>
        <p:txBody>
          <a:bodyPr/>
          <a:lstStyle/>
          <a:p>
            <a:pPr marL="109537" indent="0">
              <a:buNone/>
            </a:pPr>
            <a:r>
              <a:rPr lang="en-US" sz="2000" dirty="0"/>
              <a:t>_id: </a:t>
            </a:r>
            <a:r>
              <a:rPr lang="en-US" sz="2000" dirty="0" err="1"/>
              <a:t>ObjectId</a:t>
            </a:r>
            <a:r>
              <a:rPr lang="en-US" sz="2000" dirty="0"/>
              <a:t>("52cdef7c4bab8bd675297d8a"), </a:t>
            </a:r>
          </a:p>
          <a:p>
            <a:pPr marL="109537" indent="0">
              <a:buNone/>
            </a:pPr>
            <a:r>
              <a:rPr lang="en-US" sz="2000" dirty="0"/>
              <a:t>name: "</a:t>
            </a:r>
            <a:r>
              <a:rPr lang="en-US" sz="2000" dirty="0" err="1"/>
              <a:t>Wetpaint</a:t>
            </a:r>
            <a:r>
              <a:rPr lang="en-US" sz="2000" dirty="0"/>
              <a:t>", </a:t>
            </a:r>
          </a:p>
          <a:p>
            <a:pPr marL="109537" indent="0">
              <a:buNone/>
            </a:pPr>
            <a:r>
              <a:rPr lang="en-US" sz="2000" dirty="0" err="1"/>
              <a:t>tag_list</a:t>
            </a:r>
            <a:r>
              <a:rPr lang="en-US" sz="2000" dirty="0"/>
              <a:t>: "wiki, </a:t>
            </a:r>
            <a:r>
              <a:rPr lang="en-US" sz="2000" dirty="0" err="1"/>
              <a:t>seattle</a:t>
            </a:r>
            <a:r>
              <a:rPr lang="en-US" sz="2000" dirty="0"/>
              <a:t>, </a:t>
            </a:r>
            <a:r>
              <a:rPr lang="en-US" sz="2000" dirty="0" err="1"/>
              <a:t>elowitz</a:t>
            </a:r>
            <a:r>
              <a:rPr lang="en-US" sz="2000" dirty="0"/>
              <a:t>, media-industry, media-platform, social-distribution-system"</a:t>
            </a:r>
          </a:p>
          <a:p>
            <a:pPr marL="109537" indent="0">
              <a:buNone/>
            </a:pPr>
            <a:endParaRPr lang="en-US" dirty="0">
              <a:latin typeface="Garamond" panose="02020404030301010803" pitchFamily="18" charset="0"/>
            </a:endParaRPr>
          </a:p>
          <a:p>
            <a:pPr marL="109537" indent="0">
              <a:buNone/>
            </a:pPr>
            <a:r>
              <a:rPr lang="en-US" sz="2000" dirty="0"/>
              <a:t>_id: </a:t>
            </a:r>
            <a:r>
              <a:rPr lang="en-US" sz="2000" dirty="0" err="1"/>
              <a:t>ObjectId</a:t>
            </a:r>
            <a:r>
              <a:rPr lang="en-US" sz="2000" dirty="0"/>
              <a:t>("52cdef7c4bab8bd675297d8c"), </a:t>
            </a:r>
          </a:p>
          <a:p>
            <a:pPr marL="109537" indent="0">
              <a:buNone/>
            </a:pPr>
            <a:r>
              <a:rPr lang="en-US" sz="2000" dirty="0"/>
              <a:t>name: "</a:t>
            </a:r>
            <a:r>
              <a:rPr lang="en-US" sz="2000" dirty="0" err="1"/>
              <a:t>Zoho</a:t>
            </a:r>
            <a:r>
              <a:rPr lang="en-US" sz="2000" dirty="0"/>
              <a:t>", </a:t>
            </a:r>
          </a:p>
          <a:p>
            <a:pPr marL="109537" indent="0">
              <a:buNone/>
            </a:pPr>
            <a:r>
              <a:rPr lang="en-US" sz="2000" dirty="0" err="1"/>
              <a:t>tag_list</a:t>
            </a:r>
            <a:r>
              <a:rPr lang="en-US" sz="2000" dirty="0"/>
              <a:t>: "</a:t>
            </a:r>
            <a:r>
              <a:rPr lang="en-US" sz="2000" dirty="0" err="1"/>
              <a:t>zoho</a:t>
            </a:r>
            <a:r>
              <a:rPr lang="en-US" sz="2000" dirty="0"/>
              <a:t>, </a:t>
            </a:r>
            <a:r>
              <a:rPr lang="en-US" sz="2000" dirty="0" err="1"/>
              <a:t>officesuite</a:t>
            </a:r>
            <a:r>
              <a:rPr lang="en-US" sz="2000" dirty="0"/>
              <a:t>, spreadsheet, writer, projects, sheet, </a:t>
            </a:r>
            <a:r>
              <a:rPr lang="en-US" sz="2000" dirty="0" err="1"/>
              <a:t>crm</a:t>
            </a:r>
            <a:r>
              <a:rPr lang="en-US" sz="2000" dirty="0"/>
              <a:t>, show, creator, wiki, planner, suite, notebook, chat, meeting, mail"</a:t>
            </a:r>
          </a:p>
          <a:p>
            <a:pPr marL="109537" indent="0">
              <a:buNone/>
            </a:pPr>
            <a:endParaRPr lang="en-US" dirty="0"/>
          </a:p>
        </p:txBody>
      </p:sp>
      <p:sp>
        <p:nvSpPr>
          <p:cNvPr id="4" name="Slide Number Placeholder 3">
            <a:extLst>
              <a:ext uri="{FF2B5EF4-FFF2-40B4-BE49-F238E27FC236}">
                <a16:creationId xmlns:a16="http://schemas.microsoft.com/office/drawing/2014/main" id="{207B403C-F2A1-2344-A284-4CB193D2CBFF}"/>
              </a:ext>
            </a:extLst>
          </p:cNvPr>
          <p:cNvSpPr>
            <a:spLocks noGrp="1"/>
          </p:cNvSpPr>
          <p:nvPr>
            <p:ph type="sldNum" sz="quarter" idx="12"/>
          </p:nvPr>
        </p:nvSpPr>
        <p:spPr/>
        <p:txBody>
          <a:bodyPr/>
          <a:lstStyle/>
          <a:p>
            <a:fld id="{91E941FE-DB72-2149-A072-8CF4451EBF4A}" type="slidenum">
              <a:rPr lang="en-US" smtClean="0"/>
              <a:pPr/>
              <a:t>97</a:t>
            </a:fld>
            <a:endParaRPr lang="en-US"/>
          </a:p>
        </p:txBody>
      </p:sp>
      <p:sp>
        <p:nvSpPr>
          <p:cNvPr id="5" name="TextBox 4">
            <a:extLst>
              <a:ext uri="{FF2B5EF4-FFF2-40B4-BE49-F238E27FC236}">
                <a16:creationId xmlns:a16="http://schemas.microsoft.com/office/drawing/2014/main" id="{978156F2-8527-B14E-9B09-6BE73AA42367}"/>
              </a:ext>
            </a:extLst>
          </p:cNvPr>
          <p:cNvSpPr txBox="1"/>
          <p:nvPr/>
        </p:nvSpPr>
        <p:spPr>
          <a:xfrm>
            <a:off x="2586257" y="5534680"/>
            <a:ext cx="7019486" cy="523220"/>
          </a:xfrm>
          <a:prstGeom prst="rect">
            <a:avLst/>
          </a:prstGeom>
          <a:noFill/>
        </p:spPr>
        <p:txBody>
          <a:bodyPr wrap="none" rtlCol="0">
            <a:spAutoFit/>
          </a:bodyPr>
          <a:lstStyle/>
          <a:p>
            <a:r>
              <a:rPr lang="en-US" sz="2800" dirty="0">
                <a:latin typeface="Garamond" panose="02020404030301010803" pitchFamily="18" charset="0"/>
              </a:rPr>
              <a:t>How would you aggregate tags with MapReduce?</a:t>
            </a:r>
          </a:p>
        </p:txBody>
      </p:sp>
    </p:spTree>
    <p:extLst>
      <p:ext uri="{BB962C8B-B14F-4D97-AF65-F5344CB8AC3E}">
        <p14:creationId xmlns:p14="http://schemas.microsoft.com/office/powerpoint/2010/main" val="13174734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4430-F4A1-DD4E-A7CD-5CF025FEF068}"/>
              </a:ext>
            </a:extLst>
          </p:cNvPr>
          <p:cNvSpPr>
            <a:spLocks noGrp="1"/>
          </p:cNvSpPr>
          <p:nvPr>
            <p:ph type="title"/>
          </p:nvPr>
        </p:nvSpPr>
        <p:spPr/>
        <p:txBody>
          <a:bodyPr/>
          <a:lstStyle/>
          <a:p>
            <a:r>
              <a:rPr lang="en-US" dirty="0">
                <a:latin typeface="Futura Medium" panose="020B0602020204020303" pitchFamily="34" charset="-79"/>
                <a:cs typeface="Futura Medium" panose="020B0602020204020303" pitchFamily="34" charset="-79"/>
              </a:rPr>
              <a:t>MapReduce</a:t>
            </a:r>
          </a:p>
        </p:txBody>
      </p:sp>
      <p:sp>
        <p:nvSpPr>
          <p:cNvPr id="3" name="Content Placeholder 2">
            <a:extLst>
              <a:ext uri="{FF2B5EF4-FFF2-40B4-BE49-F238E27FC236}">
                <a16:creationId xmlns:a16="http://schemas.microsoft.com/office/drawing/2014/main" id="{3332A576-5FDD-C744-AC99-20261D340246}"/>
              </a:ext>
            </a:extLst>
          </p:cNvPr>
          <p:cNvSpPr>
            <a:spLocks noGrp="1"/>
          </p:cNvSpPr>
          <p:nvPr>
            <p:ph idx="1"/>
          </p:nvPr>
        </p:nvSpPr>
        <p:spPr>
          <a:xfrm>
            <a:off x="1981200" y="1600200"/>
            <a:ext cx="8229600" cy="3962400"/>
          </a:xfrm>
        </p:spPr>
        <p:txBody>
          <a:bodyPr>
            <a:normAutofit fontScale="92500" lnSpcReduction="20000"/>
          </a:bodyPr>
          <a:lstStyle/>
          <a:p>
            <a:pPr marL="109537" indent="0">
              <a:buNone/>
            </a:pPr>
            <a:r>
              <a:rPr lang="en-US" sz="2000" dirty="0"/>
              <a:t>_id: </a:t>
            </a:r>
            <a:r>
              <a:rPr lang="en-US" sz="2000" dirty="0" err="1"/>
              <a:t>ObjectId</a:t>
            </a:r>
            <a:r>
              <a:rPr lang="en-US" sz="2000" dirty="0"/>
              <a:t>("52cdef7c4bab8bd675297d8a"), </a:t>
            </a:r>
          </a:p>
          <a:p>
            <a:pPr marL="109537" indent="0">
              <a:buNone/>
            </a:pPr>
            <a:r>
              <a:rPr lang="en-US" sz="2000" dirty="0"/>
              <a:t>name: "</a:t>
            </a:r>
            <a:r>
              <a:rPr lang="en-US" sz="2000" dirty="0" err="1"/>
              <a:t>Wetpaint</a:t>
            </a:r>
            <a:r>
              <a:rPr lang="en-US" sz="2000" dirty="0"/>
              <a:t>", </a:t>
            </a:r>
          </a:p>
          <a:p>
            <a:pPr marL="109537" indent="0">
              <a:buNone/>
            </a:pPr>
            <a:r>
              <a:rPr lang="en-US" sz="2000" dirty="0" err="1"/>
              <a:t>tag_list</a:t>
            </a:r>
            <a:r>
              <a:rPr lang="en-US" sz="2000" dirty="0"/>
              <a:t>: "wiki, </a:t>
            </a:r>
            <a:r>
              <a:rPr lang="en-US" sz="2000" dirty="0" err="1"/>
              <a:t>seattle</a:t>
            </a:r>
            <a:r>
              <a:rPr lang="en-US" sz="2000" dirty="0"/>
              <a:t>, </a:t>
            </a:r>
            <a:r>
              <a:rPr lang="en-US" sz="2000" dirty="0" err="1"/>
              <a:t>elowitz</a:t>
            </a:r>
            <a:r>
              <a:rPr lang="en-US" sz="2000" dirty="0"/>
              <a:t>, media-industry, media-platform, social-distribution-system”</a:t>
            </a:r>
          </a:p>
          <a:p>
            <a:pPr marL="109537" indent="0">
              <a:buNone/>
            </a:pPr>
            <a:endParaRPr lang="en-US" sz="2000" dirty="0"/>
          </a:p>
          <a:p>
            <a:pPr marL="109537" indent="0">
              <a:buNone/>
            </a:pPr>
            <a:r>
              <a:rPr lang="en-US" sz="2000" dirty="0">
                <a:latin typeface="Consolas" panose="020B0609020204030204" pitchFamily="49" charset="0"/>
                <a:cs typeface="Consolas" panose="020B0609020204030204" pitchFamily="49" charset="0"/>
              </a:rPr>
              <a:t>function </a:t>
            </a:r>
            <a:r>
              <a:rPr lang="en-US" sz="2000" dirty="0" err="1">
                <a:latin typeface="Consolas" panose="020B0609020204030204" pitchFamily="49" charset="0"/>
                <a:cs typeface="Consolas" panose="020B0609020204030204" pitchFamily="49" charset="0"/>
              </a:rPr>
              <a:t>mapTags</a:t>
            </a:r>
            <a:r>
              <a:rPr lang="en-US" sz="2000" dirty="0">
                <a:latin typeface="Consolas" panose="020B0609020204030204" pitchFamily="49" charset="0"/>
                <a:cs typeface="Consolas" panose="020B0609020204030204" pitchFamily="49" charset="0"/>
              </a:rPr>
              <a:t>(){</a:t>
            </a:r>
          </a:p>
          <a:p>
            <a:pPr marL="109537" indent="0">
              <a:buNone/>
            </a:pPr>
            <a:r>
              <a:rPr lang="en-US" sz="2000" dirty="0">
                <a:latin typeface="Consolas" panose="020B0609020204030204" pitchFamily="49" charset="0"/>
                <a:cs typeface="Consolas" panose="020B0609020204030204" pitchFamily="49" charset="0"/>
              </a:rPr>
              <a:t>?????????</a:t>
            </a:r>
          </a:p>
          <a:p>
            <a:pPr marL="109537" indent="0">
              <a:buNone/>
            </a:pPr>
            <a:r>
              <a:rPr lang="en-US" sz="2000" dirty="0">
                <a:latin typeface="Consolas" panose="020B0609020204030204" pitchFamily="49" charset="0"/>
                <a:cs typeface="Consolas" panose="020B0609020204030204" pitchFamily="49" charset="0"/>
              </a:rPr>
              <a:t>}</a:t>
            </a:r>
          </a:p>
          <a:p>
            <a:pPr marL="109537" indent="0">
              <a:buNone/>
            </a:pPr>
            <a:endParaRPr lang="en-US" sz="2000" dirty="0">
              <a:latin typeface="Consolas" panose="020B0609020204030204" pitchFamily="49" charset="0"/>
              <a:cs typeface="Consolas" panose="020B0609020204030204" pitchFamily="49" charset="0"/>
            </a:endParaRPr>
          </a:p>
          <a:p>
            <a:pPr marL="109537" indent="0">
              <a:buNone/>
            </a:pPr>
            <a:r>
              <a:rPr lang="en-US" sz="2000" dirty="0">
                <a:latin typeface="Consolas" panose="020B0609020204030204" pitchFamily="49" charset="0"/>
                <a:cs typeface="Consolas" panose="020B0609020204030204" pitchFamily="49" charset="0"/>
              </a:rPr>
              <a:t>function </a:t>
            </a:r>
            <a:r>
              <a:rPr lang="en-US" sz="2000" dirty="0" err="1">
                <a:latin typeface="Consolas" panose="020B0609020204030204" pitchFamily="49" charset="0"/>
                <a:cs typeface="Consolas" panose="020B0609020204030204" pitchFamily="49" charset="0"/>
              </a:rPr>
              <a:t>reduceTags</a:t>
            </a:r>
            <a:r>
              <a:rPr lang="en-US" sz="2000" dirty="0">
                <a:latin typeface="Consolas" panose="020B0609020204030204" pitchFamily="49" charset="0"/>
                <a:cs typeface="Consolas" panose="020B0609020204030204" pitchFamily="49" charset="0"/>
              </a:rPr>
              <a:t>(key, values){</a:t>
            </a:r>
          </a:p>
          <a:p>
            <a:pPr marL="109537" indent="0">
              <a:buNone/>
            </a:pPr>
            <a:r>
              <a:rPr lang="en-US" sz="2000" dirty="0">
                <a:latin typeface="Consolas" panose="020B0609020204030204" pitchFamily="49" charset="0"/>
                <a:cs typeface="Consolas" panose="020B0609020204030204" pitchFamily="49" charset="0"/>
              </a:rPr>
              <a:t>??????</a:t>
            </a:r>
          </a:p>
          <a:p>
            <a:pPr marL="109537" indent="0">
              <a:buNone/>
            </a:pPr>
            <a:r>
              <a:rPr lang="en-US" sz="2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207B403C-F2A1-2344-A284-4CB193D2CBFF}"/>
              </a:ext>
            </a:extLst>
          </p:cNvPr>
          <p:cNvSpPr>
            <a:spLocks noGrp="1"/>
          </p:cNvSpPr>
          <p:nvPr>
            <p:ph type="sldNum" sz="quarter" idx="12"/>
          </p:nvPr>
        </p:nvSpPr>
        <p:spPr/>
        <p:txBody>
          <a:bodyPr/>
          <a:lstStyle/>
          <a:p>
            <a:fld id="{91E941FE-DB72-2149-A072-8CF4451EBF4A}" type="slidenum">
              <a:rPr lang="en-US" smtClean="0"/>
              <a:pPr/>
              <a:t>98</a:t>
            </a:fld>
            <a:endParaRPr lang="en-US"/>
          </a:p>
        </p:txBody>
      </p:sp>
    </p:spTree>
    <p:extLst>
      <p:ext uri="{BB962C8B-B14F-4D97-AF65-F5344CB8AC3E}">
        <p14:creationId xmlns:p14="http://schemas.microsoft.com/office/powerpoint/2010/main" val="9606901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4430-F4A1-DD4E-A7CD-5CF025FEF068}"/>
              </a:ext>
            </a:extLst>
          </p:cNvPr>
          <p:cNvSpPr>
            <a:spLocks noGrp="1"/>
          </p:cNvSpPr>
          <p:nvPr>
            <p:ph type="title"/>
          </p:nvPr>
        </p:nvSpPr>
        <p:spPr/>
        <p:txBody>
          <a:bodyPr/>
          <a:lstStyle/>
          <a:p>
            <a:r>
              <a:rPr lang="en-US" dirty="0">
                <a:latin typeface="Futura Medium" panose="020B0602020204020303" pitchFamily="34" charset="-79"/>
                <a:cs typeface="Futura Medium" panose="020B0602020204020303" pitchFamily="34" charset="-79"/>
              </a:rPr>
              <a:t>MapReduce</a:t>
            </a:r>
          </a:p>
        </p:txBody>
      </p:sp>
      <p:sp>
        <p:nvSpPr>
          <p:cNvPr id="3" name="Content Placeholder 2">
            <a:extLst>
              <a:ext uri="{FF2B5EF4-FFF2-40B4-BE49-F238E27FC236}">
                <a16:creationId xmlns:a16="http://schemas.microsoft.com/office/drawing/2014/main" id="{3332A576-5FDD-C744-AC99-20261D340246}"/>
              </a:ext>
            </a:extLst>
          </p:cNvPr>
          <p:cNvSpPr>
            <a:spLocks noGrp="1"/>
          </p:cNvSpPr>
          <p:nvPr>
            <p:ph idx="1"/>
          </p:nvPr>
        </p:nvSpPr>
        <p:spPr>
          <a:xfrm>
            <a:off x="1981200" y="1600200"/>
            <a:ext cx="8229600" cy="3962400"/>
          </a:xfrm>
        </p:spPr>
        <p:txBody>
          <a:bodyPr>
            <a:normAutofit lnSpcReduction="10000"/>
          </a:bodyPr>
          <a:lstStyle/>
          <a:p>
            <a:pPr marL="109537" indent="0">
              <a:buNone/>
            </a:pPr>
            <a:r>
              <a:rPr lang="en-US" sz="2000" dirty="0"/>
              <a:t>_id: </a:t>
            </a:r>
            <a:r>
              <a:rPr lang="en-US" sz="2000" dirty="0" err="1"/>
              <a:t>ObjectId</a:t>
            </a:r>
            <a:r>
              <a:rPr lang="en-US" sz="2000" dirty="0"/>
              <a:t>("52cdef7c4bab8bd675297d8a"), </a:t>
            </a:r>
          </a:p>
          <a:p>
            <a:pPr marL="109537" indent="0">
              <a:buNone/>
            </a:pPr>
            <a:r>
              <a:rPr lang="en-US" sz="2000" dirty="0"/>
              <a:t>name: "</a:t>
            </a:r>
            <a:r>
              <a:rPr lang="en-US" sz="2000" dirty="0" err="1"/>
              <a:t>Wetpaint</a:t>
            </a:r>
            <a:r>
              <a:rPr lang="en-US" sz="2000" dirty="0"/>
              <a:t>", </a:t>
            </a:r>
          </a:p>
          <a:p>
            <a:pPr marL="109537" indent="0">
              <a:buNone/>
            </a:pPr>
            <a:r>
              <a:rPr lang="en-US" sz="2000" dirty="0" err="1"/>
              <a:t>tag_list</a:t>
            </a:r>
            <a:r>
              <a:rPr lang="en-US" sz="2000" dirty="0"/>
              <a:t>: "wiki, </a:t>
            </a:r>
            <a:r>
              <a:rPr lang="en-US" sz="2000" dirty="0" err="1"/>
              <a:t>seattle</a:t>
            </a:r>
            <a:r>
              <a:rPr lang="en-US" sz="2000" dirty="0"/>
              <a:t>, </a:t>
            </a:r>
            <a:r>
              <a:rPr lang="en-US" sz="2000" dirty="0" err="1"/>
              <a:t>elowitz</a:t>
            </a:r>
            <a:r>
              <a:rPr lang="en-US" sz="2000" dirty="0"/>
              <a:t>, media-industry, media-platform, social-distribution-system”</a:t>
            </a:r>
          </a:p>
          <a:p>
            <a:pPr marL="109537" indent="0">
              <a:buNone/>
            </a:pPr>
            <a:endParaRPr lang="en-US" sz="2000" dirty="0"/>
          </a:p>
          <a:p>
            <a:pPr marL="109537" indent="0">
              <a:buNone/>
            </a:pPr>
            <a:r>
              <a:rPr lang="en-US" sz="2000" dirty="0">
                <a:latin typeface="Consolas" panose="020B0609020204030204" pitchFamily="49" charset="0"/>
                <a:cs typeface="Consolas" panose="020B0609020204030204" pitchFamily="49" charset="0"/>
              </a:rPr>
              <a:t>function </a:t>
            </a:r>
            <a:r>
              <a:rPr lang="en-US" sz="2000" dirty="0" err="1">
                <a:latin typeface="Consolas" panose="020B0609020204030204" pitchFamily="49" charset="0"/>
                <a:cs typeface="Consolas" panose="020B0609020204030204" pitchFamily="49" charset="0"/>
              </a:rPr>
              <a:t>mapTags</a:t>
            </a:r>
            <a:r>
              <a:rPr lang="en-US" sz="2000" dirty="0">
                <a:latin typeface="Consolas" panose="020B0609020204030204" pitchFamily="49" charset="0"/>
                <a:cs typeface="Consolas" panose="020B0609020204030204" pitchFamily="49" charset="0"/>
              </a:rPr>
              <a:t>(){</a:t>
            </a:r>
          </a:p>
          <a:p>
            <a:pPr marL="109537" indent="0">
              <a:buNone/>
            </a:pP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var</a:t>
            </a:r>
            <a:r>
              <a:rPr lang="en-US" sz="2000" dirty="0">
                <a:latin typeface="Consolas" panose="020B0609020204030204" pitchFamily="49" charset="0"/>
                <a:cs typeface="Consolas" panose="020B0609020204030204" pitchFamily="49" charset="0"/>
              </a:rPr>
              <a:t> tags = </a:t>
            </a:r>
            <a:r>
              <a:rPr lang="en-US" sz="2000" dirty="0" err="1">
                <a:latin typeface="Consolas" panose="020B0609020204030204" pitchFamily="49" charset="0"/>
                <a:cs typeface="Consolas" panose="020B0609020204030204" pitchFamily="49" charset="0"/>
              </a:rPr>
              <a:t>this.tag_list.split</a:t>
            </a:r>
            <a:r>
              <a:rPr lang="en-US" sz="2000" dirty="0">
                <a:latin typeface="Consolas" panose="020B0609020204030204" pitchFamily="49" charset="0"/>
                <a:cs typeface="Consolas" panose="020B0609020204030204" pitchFamily="49" charset="0"/>
              </a:rPr>
              <a:t>(”,”);</a:t>
            </a:r>
          </a:p>
          <a:p>
            <a:pPr marL="109537" indent="0">
              <a:buNone/>
            </a:pPr>
            <a:r>
              <a:rPr lang="en-US" sz="2000" dirty="0">
                <a:latin typeface="Consolas" panose="020B0609020204030204" pitchFamily="49" charset="0"/>
                <a:cs typeface="Consolas" panose="020B0609020204030204" pitchFamily="49" charset="0"/>
              </a:rPr>
              <a:t>	for (</a:t>
            </a:r>
            <a:r>
              <a:rPr lang="en-US" sz="2000" dirty="0" err="1">
                <a:latin typeface="Consolas" panose="020B0609020204030204" pitchFamily="49" charset="0"/>
                <a:cs typeface="Consolas" panose="020B0609020204030204" pitchFamily="49" charset="0"/>
              </a:rPr>
              <a:t>var</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i</a:t>
            </a:r>
            <a:r>
              <a:rPr lang="en-US" sz="2000" dirty="0">
                <a:latin typeface="Consolas" panose="020B0609020204030204" pitchFamily="49" charset="0"/>
                <a:cs typeface="Consolas" panose="020B0609020204030204" pitchFamily="49" charset="0"/>
              </a:rPr>
              <a:t> = 0; </a:t>
            </a:r>
            <a:r>
              <a:rPr lang="en-US" sz="2000" dirty="0" err="1">
                <a:latin typeface="Consolas" panose="020B0609020204030204" pitchFamily="49" charset="0"/>
                <a:cs typeface="Consolas" panose="020B0609020204030204" pitchFamily="49" charset="0"/>
              </a:rPr>
              <a:t>i</a:t>
            </a:r>
            <a:r>
              <a:rPr lang="en-US" sz="2000" dirty="0">
                <a:latin typeface="Consolas" panose="020B0609020204030204" pitchFamily="49" charset="0"/>
                <a:cs typeface="Consolas" panose="020B0609020204030204" pitchFamily="49" charset="0"/>
              </a:rPr>
              <a:t> &lt; </a:t>
            </a:r>
            <a:r>
              <a:rPr lang="en-US" sz="2000" dirty="0" err="1">
                <a:latin typeface="Consolas" panose="020B0609020204030204" pitchFamily="49" charset="0"/>
                <a:cs typeface="Consolas" panose="020B0609020204030204" pitchFamily="49" charset="0"/>
              </a:rPr>
              <a:t>tags.length</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i</a:t>
            </a:r>
            <a:r>
              <a:rPr lang="en-US" sz="2000" dirty="0">
                <a:latin typeface="Consolas" panose="020B0609020204030204" pitchFamily="49" charset="0"/>
                <a:cs typeface="Consolas" panose="020B0609020204030204" pitchFamily="49" charset="0"/>
              </a:rPr>
              <a:t>++){</a:t>
            </a:r>
          </a:p>
          <a:p>
            <a:pPr marL="109537" indent="0">
              <a:buNone/>
            </a:pPr>
            <a:r>
              <a:rPr lang="en-US" sz="2000" dirty="0">
                <a:latin typeface="Consolas" panose="020B0609020204030204" pitchFamily="49" charset="0"/>
                <a:cs typeface="Consolas" panose="020B0609020204030204" pitchFamily="49" charset="0"/>
              </a:rPr>
              <a:t>		emit(tags[</a:t>
            </a:r>
            <a:r>
              <a:rPr lang="en-US" sz="2000" dirty="0" err="1">
                <a:latin typeface="Consolas" panose="020B0609020204030204" pitchFamily="49" charset="0"/>
                <a:cs typeface="Consolas" panose="020B0609020204030204" pitchFamily="49" charset="0"/>
              </a:rPr>
              <a:t>i</a:t>
            </a:r>
            <a:r>
              <a:rPr lang="en-US" sz="2000" dirty="0">
                <a:latin typeface="Consolas" panose="020B0609020204030204" pitchFamily="49" charset="0"/>
                <a:cs typeface="Consolas" panose="020B0609020204030204" pitchFamily="49" charset="0"/>
              </a:rPr>
              <a:t>], 1);</a:t>
            </a:r>
          </a:p>
          <a:p>
            <a:pPr marL="109537" indent="0">
              <a:buNone/>
            </a:pPr>
            <a:r>
              <a:rPr lang="en-US" sz="2000" dirty="0">
                <a:latin typeface="Consolas" panose="020B0609020204030204" pitchFamily="49" charset="0"/>
                <a:cs typeface="Consolas" panose="020B0609020204030204" pitchFamily="49" charset="0"/>
              </a:rPr>
              <a:t>	}</a:t>
            </a:r>
          </a:p>
          <a:p>
            <a:pPr marL="109537" indent="0">
              <a:buNone/>
            </a:pPr>
            <a:r>
              <a:rPr lang="en-US" sz="2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207B403C-F2A1-2344-A284-4CB193D2CBFF}"/>
              </a:ext>
            </a:extLst>
          </p:cNvPr>
          <p:cNvSpPr>
            <a:spLocks noGrp="1"/>
          </p:cNvSpPr>
          <p:nvPr>
            <p:ph type="sldNum" sz="quarter" idx="12"/>
          </p:nvPr>
        </p:nvSpPr>
        <p:spPr/>
        <p:txBody>
          <a:bodyPr/>
          <a:lstStyle/>
          <a:p>
            <a:fld id="{91E941FE-DB72-2149-A072-8CF4451EBF4A}" type="slidenum">
              <a:rPr lang="en-US" smtClean="0"/>
              <a:pPr/>
              <a:t>99</a:t>
            </a:fld>
            <a:endParaRPr lang="en-US"/>
          </a:p>
        </p:txBody>
      </p:sp>
    </p:spTree>
    <p:extLst>
      <p:ext uri="{BB962C8B-B14F-4D97-AF65-F5344CB8AC3E}">
        <p14:creationId xmlns:p14="http://schemas.microsoft.com/office/powerpoint/2010/main" val="32511775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6362B2F-190C-9C4B-8A9B-F9F15F4757CE}" vid="{2DA22A45-C3A3-9C46-ACCB-45C41E67F0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868</TotalTime>
  <Words>4180</Words>
  <Application>Microsoft Macintosh PowerPoint</Application>
  <PresentationFormat>Widescreen</PresentationFormat>
  <Paragraphs>779</Paragraphs>
  <Slides>100</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100</vt:i4>
      </vt:variant>
    </vt:vector>
  </HeadingPairs>
  <TitlesOfParts>
    <vt:vector size="110" baseType="lpstr">
      <vt:lpstr>Arial</vt:lpstr>
      <vt:lpstr>Calibri</vt:lpstr>
      <vt:lpstr>Consolas</vt:lpstr>
      <vt:lpstr>Constantia</vt:lpstr>
      <vt:lpstr>Futura Medium</vt:lpstr>
      <vt:lpstr>Garamond</vt:lpstr>
      <vt:lpstr>Times New Roman</vt:lpstr>
      <vt:lpstr>Wingdings</vt:lpstr>
      <vt:lpstr>Wingdings 2</vt:lpstr>
      <vt:lpstr>Office Theme</vt:lpstr>
      <vt:lpstr>Intro to NoSQL</vt:lpstr>
      <vt:lpstr>Updates and Announcements</vt:lpstr>
      <vt:lpstr>Updates and Announcements</vt:lpstr>
      <vt:lpstr>Database Part 4: Implementation</vt:lpstr>
      <vt:lpstr>Today’s Topics</vt:lpstr>
      <vt:lpstr>Big Data?</vt:lpstr>
      <vt:lpstr>RDBMS Limitations</vt:lpstr>
      <vt:lpstr>Motivation for NoSQL </vt:lpstr>
      <vt:lpstr>NoSQL</vt:lpstr>
      <vt:lpstr>PowerPoint Presentation</vt:lpstr>
      <vt:lpstr>A Need for NoSQL</vt:lpstr>
      <vt:lpstr>ACID vs BASE</vt:lpstr>
      <vt:lpstr>ACID vs BASE</vt:lpstr>
      <vt:lpstr>CAP Theorem</vt:lpstr>
      <vt:lpstr>Partition Tolerance</vt:lpstr>
      <vt:lpstr>CAP Theorem</vt:lpstr>
      <vt:lpstr>PowerPoint Presentation</vt:lpstr>
      <vt:lpstr>Major Research Papers on NoSQL</vt:lpstr>
      <vt:lpstr>NoSQL Categories</vt:lpstr>
      <vt:lpstr>NoSQL Categories</vt:lpstr>
      <vt:lpstr>NoSQL Categories</vt:lpstr>
      <vt:lpstr>Key Value Pair DB</vt:lpstr>
      <vt:lpstr>PowerPoint Presentation</vt:lpstr>
      <vt:lpstr>Key Value Pair DB</vt:lpstr>
      <vt:lpstr>The Hash Table</vt:lpstr>
      <vt:lpstr>Hashing Results</vt:lpstr>
      <vt:lpstr>Benefits of KVP</vt:lpstr>
      <vt:lpstr>[Wide] Column Store</vt:lpstr>
      <vt:lpstr>Columns and Column Families</vt:lpstr>
      <vt:lpstr>Wide Column Store Example</vt:lpstr>
      <vt:lpstr>PowerPoint Presentation</vt:lpstr>
      <vt:lpstr>PowerPoint Presentation</vt:lpstr>
      <vt:lpstr>PowerPoint Presentation</vt:lpstr>
      <vt:lpstr>Wide-Column Benefits</vt:lpstr>
      <vt:lpstr>Graph Databases</vt:lpstr>
      <vt:lpstr>Graph Database Example (1)</vt:lpstr>
      <vt:lpstr>Graph Database Example (2)</vt:lpstr>
      <vt:lpstr>neo4j</vt:lpstr>
      <vt:lpstr>Document Store</vt:lpstr>
      <vt:lpstr>Document Store Example Query</vt:lpstr>
      <vt:lpstr>Relational vs. Document </vt:lpstr>
      <vt:lpstr>MongoDB</vt:lpstr>
      <vt:lpstr>Document Store</vt:lpstr>
      <vt:lpstr>PowerPoint Presentation</vt:lpstr>
      <vt:lpstr>MongoDB Example Query</vt:lpstr>
      <vt:lpstr>MongoDB Documents</vt:lpstr>
      <vt:lpstr>PowerPoint Presentation</vt:lpstr>
      <vt:lpstr>RDBMS vs MongoDB</vt:lpstr>
      <vt:lpstr>PowerPoint Presentation</vt:lpstr>
      <vt:lpstr>PowerPoint Presentation</vt:lpstr>
      <vt:lpstr>Horizontal Partitioning (sharding )</vt:lpstr>
      <vt:lpstr>Sharding Example</vt:lpstr>
      <vt:lpstr>Shard Keys</vt:lpstr>
      <vt:lpstr>PowerPoint Presentation</vt:lpstr>
      <vt:lpstr>PowerPoint Presentation</vt:lpstr>
      <vt:lpstr>Mongo Document</vt:lpstr>
      <vt:lpstr>Mongo Document</vt:lpstr>
      <vt:lpstr>MongoDB Relationships</vt:lpstr>
      <vt:lpstr>MongoDB Relationships</vt:lpstr>
      <vt:lpstr>PowerPoint Presentation</vt:lpstr>
      <vt:lpstr>CRUD</vt:lpstr>
      <vt:lpstr>Create</vt:lpstr>
      <vt:lpstr>Read</vt:lpstr>
      <vt:lpstr>Update and Delete</vt:lpstr>
      <vt:lpstr>CRUD Example</vt:lpstr>
      <vt:lpstr>CRUD Example</vt:lpstr>
      <vt:lpstr>CRUD Example</vt:lpstr>
      <vt:lpstr>CRUD Example</vt:lpstr>
      <vt:lpstr>Basic operations</vt:lpstr>
      <vt:lpstr>PowerPoint Presentation</vt:lpstr>
      <vt:lpstr>PowerPoint Presentation</vt:lpstr>
      <vt:lpstr>PowerPoint Presentation</vt:lpstr>
      <vt:lpstr>PowerPoint Presentation</vt:lpstr>
      <vt:lpstr>PowerPoint Presentation</vt:lpstr>
      <vt:lpstr>Querying Data db.mycol.find().pretty()</vt:lpstr>
      <vt:lpstr>CITIES Collection</vt:lpstr>
      <vt:lpstr>Compound Query with Sorting</vt:lpstr>
      <vt:lpstr>Aggregation Pipeline</vt:lpstr>
      <vt:lpstr>Aggregation Syntax</vt:lpstr>
      <vt:lpstr>MongoDB Aggregate</vt:lpstr>
      <vt:lpstr>MongoDB Aggregate</vt:lpstr>
      <vt:lpstr>PowerPoint Presentation</vt:lpstr>
      <vt:lpstr>$unwind by Location</vt:lpstr>
      <vt:lpstr>Map Reduce</vt:lpstr>
      <vt:lpstr>MapReduce</vt:lpstr>
      <vt:lpstr>PowerPoint Presentation</vt:lpstr>
      <vt:lpstr>MapReduce Example</vt:lpstr>
      <vt:lpstr>MapReduce Example</vt:lpstr>
      <vt:lpstr>MapReduce Example</vt:lpstr>
      <vt:lpstr>MapReduce Example</vt:lpstr>
      <vt:lpstr>MapReduce</vt:lpstr>
      <vt:lpstr>MapReduce</vt:lpstr>
      <vt:lpstr>MapReduce</vt:lpstr>
      <vt:lpstr>MapReduce</vt:lpstr>
      <vt:lpstr>MapReduce</vt:lpstr>
      <vt:lpstr>MapReduce</vt:lpstr>
      <vt:lpstr>MapReduce</vt:lpstr>
      <vt:lpstr>MapReduce</vt:lpstr>
      <vt:lpstr>MapReduce</vt:lpstr>
      <vt:lpstr>MapReduce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Kaltman, Eric</dc:creator>
  <cp:lastModifiedBy>Kaltman, Eric</cp:lastModifiedBy>
  <cp:revision>104</cp:revision>
  <dcterms:created xsi:type="dcterms:W3CDTF">2020-04-14T22:47:41Z</dcterms:created>
  <dcterms:modified xsi:type="dcterms:W3CDTF">2021-04-08T21:03:43Z</dcterms:modified>
</cp:coreProperties>
</file>